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83" r:id="rId5"/>
    <p:sldId id="281" r:id="rId6"/>
    <p:sldId id="260" r:id="rId7"/>
    <p:sldId id="261" r:id="rId8"/>
    <p:sldId id="262" r:id="rId9"/>
    <p:sldId id="267" r:id="rId10"/>
    <p:sldId id="268" r:id="rId11"/>
    <p:sldId id="269" r:id="rId12"/>
    <p:sldId id="272" r:id="rId13"/>
    <p:sldId id="270" r:id="rId14"/>
    <p:sldId id="271" r:id="rId15"/>
    <p:sldId id="273" r:id="rId16"/>
    <p:sldId id="274" r:id="rId17"/>
    <p:sldId id="275" r:id="rId18"/>
    <p:sldId id="276" r:id="rId19"/>
    <p:sldId id="277" r:id="rId20"/>
    <p:sldId id="278" r:id="rId21"/>
    <p:sldId id="279" r:id="rId22"/>
    <p:sldId id="280" r:id="rId23"/>
    <p:sldId id="282"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Robledo Espejo" initials="BRE" lastIdx="2" clrIdx="0">
    <p:extLst>
      <p:ext uri="{19B8F6BF-5375-455C-9EA6-DF929625EA0E}">
        <p15:presenceInfo xmlns:p15="http://schemas.microsoft.com/office/powerpoint/2012/main" userId="S-1-5-21-1538672992-175319928-926709054-1446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D8DE"/>
    <a:srgbClr val="ED7D31"/>
    <a:srgbClr val="D9D9D9"/>
    <a:srgbClr val="B07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20" autoAdjust="0"/>
    <p:restoredTop sz="96688" autoAdjust="0"/>
  </p:normalViewPr>
  <p:slideViewPr>
    <p:cSldViewPr snapToGrid="0">
      <p:cViewPr>
        <p:scale>
          <a:sx n="119" d="100"/>
          <a:sy n="119" d="100"/>
        </p:scale>
        <p:origin x="42" y="4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14922-D94B-4713-8461-519F6BAC3832}" type="doc">
      <dgm:prSet loTypeId="urn:microsoft.com/office/officeart/2005/8/layout/process1" loCatId="process" qsTypeId="urn:microsoft.com/office/officeart/2005/8/quickstyle/simple1" qsCatId="simple" csTypeId="urn:microsoft.com/office/officeart/2005/8/colors/accent2_3" csCatId="accent2" phldr="1"/>
      <dgm:spPr/>
    </dgm:pt>
    <dgm:pt modelId="{6F3A7433-03CB-42AA-B026-8EE34DD4229F}">
      <dgm:prSet phldrT="[Texto]"/>
      <dgm:spPr/>
      <dgm:t>
        <a:bodyPr/>
        <a:lstStyle/>
        <a:p>
          <a:r>
            <a:rPr lang="es-CL" dirty="0"/>
            <a:t>Primero: </a:t>
          </a:r>
        </a:p>
        <a:p>
          <a:r>
            <a:rPr lang="es-CL" dirty="0"/>
            <a:t>Enfoque tradicional de procesamiento de datos </a:t>
          </a:r>
        </a:p>
      </dgm:t>
    </dgm:pt>
    <dgm:pt modelId="{F3F26EE1-2284-4128-8FF9-F2336C488704}" type="parTrans" cxnId="{243DF5C3-A23C-4D89-B965-6C699E91BDC0}">
      <dgm:prSet/>
      <dgm:spPr/>
      <dgm:t>
        <a:bodyPr/>
        <a:lstStyle/>
        <a:p>
          <a:endParaRPr lang="es-CL"/>
        </a:p>
      </dgm:t>
    </dgm:pt>
    <dgm:pt modelId="{3506D08B-FB95-4E13-B0DB-3219B51E3955}" type="sibTrans" cxnId="{243DF5C3-A23C-4D89-B965-6C699E91BDC0}">
      <dgm:prSet/>
      <dgm:spPr/>
      <dgm:t>
        <a:bodyPr/>
        <a:lstStyle/>
        <a:p>
          <a:endParaRPr lang="es-CL" dirty="0"/>
        </a:p>
      </dgm:t>
    </dgm:pt>
    <dgm:pt modelId="{C71DE2A2-B159-42BF-8C51-F00EE675DD7D}">
      <dgm:prSet phldrT="[Texto]"/>
      <dgm:spPr/>
      <dgm:t>
        <a:bodyPr/>
        <a:lstStyle/>
        <a:p>
          <a:r>
            <a:rPr lang="es-CL" dirty="0">
              <a:solidFill>
                <a:srgbClr val="002060"/>
              </a:solidFill>
            </a:rPr>
            <a:t>Segundo:</a:t>
          </a:r>
        </a:p>
        <a:p>
          <a:r>
            <a:rPr lang="es-CL" dirty="0">
              <a:solidFill>
                <a:srgbClr val="002060"/>
              </a:solidFill>
            </a:rPr>
            <a:t>Enfoque de base de datos</a:t>
          </a:r>
        </a:p>
      </dgm:t>
    </dgm:pt>
    <dgm:pt modelId="{B5D52F87-CA0C-4AB0-BA31-39C12D9555EB}" type="parTrans" cxnId="{DA629EBD-3E36-4CA7-A733-259C8BB62AF0}">
      <dgm:prSet/>
      <dgm:spPr/>
      <dgm:t>
        <a:bodyPr/>
        <a:lstStyle/>
        <a:p>
          <a:endParaRPr lang="es-CL"/>
        </a:p>
      </dgm:t>
    </dgm:pt>
    <dgm:pt modelId="{05EBD54E-32E7-4E2E-B04B-7A5EEB58CA14}" type="sibTrans" cxnId="{DA629EBD-3E36-4CA7-A733-259C8BB62AF0}">
      <dgm:prSet/>
      <dgm:spPr/>
      <dgm:t>
        <a:bodyPr/>
        <a:lstStyle/>
        <a:p>
          <a:endParaRPr lang="es-CL"/>
        </a:p>
      </dgm:t>
    </dgm:pt>
    <dgm:pt modelId="{DF3DB55B-7A74-49EB-9518-A7A568860377}" type="pres">
      <dgm:prSet presAssocID="{EBE14922-D94B-4713-8461-519F6BAC3832}" presName="Name0" presStyleCnt="0">
        <dgm:presLayoutVars>
          <dgm:dir/>
          <dgm:resizeHandles val="exact"/>
        </dgm:presLayoutVars>
      </dgm:prSet>
      <dgm:spPr/>
    </dgm:pt>
    <dgm:pt modelId="{55B0D284-EB5E-47F3-A290-0922D9088A4C}" type="pres">
      <dgm:prSet presAssocID="{6F3A7433-03CB-42AA-B026-8EE34DD4229F}" presName="node" presStyleLbl="node1" presStyleIdx="0" presStyleCnt="2">
        <dgm:presLayoutVars>
          <dgm:bulletEnabled val="1"/>
        </dgm:presLayoutVars>
      </dgm:prSet>
      <dgm:spPr/>
    </dgm:pt>
    <dgm:pt modelId="{A740BE46-7D1F-4B42-940A-40043AA1EE18}" type="pres">
      <dgm:prSet presAssocID="{3506D08B-FB95-4E13-B0DB-3219B51E3955}" presName="sibTrans" presStyleLbl="sibTrans2D1" presStyleIdx="0" presStyleCnt="1"/>
      <dgm:spPr/>
    </dgm:pt>
    <dgm:pt modelId="{F6B6F3F5-1128-475E-9B65-686CA14874BE}" type="pres">
      <dgm:prSet presAssocID="{3506D08B-FB95-4E13-B0DB-3219B51E3955}" presName="connectorText" presStyleLbl="sibTrans2D1" presStyleIdx="0" presStyleCnt="1"/>
      <dgm:spPr/>
    </dgm:pt>
    <dgm:pt modelId="{E04166FA-C633-4D0E-9833-427A646B2472}" type="pres">
      <dgm:prSet presAssocID="{C71DE2A2-B159-42BF-8C51-F00EE675DD7D}" presName="node" presStyleLbl="node1" presStyleIdx="1" presStyleCnt="2">
        <dgm:presLayoutVars>
          <dgm:bulletEnabled val="1"/>
        </dgm:presLayoutVars>
      </dgm:prSet>
      <dgm:spPr/>
    </dgm:pt>
  </dgm:ptLst>
  <dgm:cxnLst>
    <dgm:cxn modelId="{E1A53E5E-FAD2-402C-8405-8DADDF22F1B2}" type="presOf" srcId="{C71DE2A2-B159-42BF-8C51-F00EE675DD7D}" destId="{E04166FA-C633-4D0E-9833-427A646B2472}" srcOrd="0" destOrd="0" presId="urn:microsoft.com/office/officeart/2005/8/layout/process1"/>
    <dgm:cxn modelId="{5CFFBD61-8E4E-4CCB-BD1E-DB881BCCDC42}" type="presOf" srcId="{EBE14922-D94B-4713-8461-519F6BAC3832}" destId="{DF3DB55B-7A74-49EB-9518-A7A568860377}" srcOrd="0" destOrd="0" presId="urn:microsoft.com/office/officeart/2005/8/layout/process1"/>
    <dgm:cxn modelId="{4BF1FC9F-EE80-4EFC-B545-39CA8F393DE5}" type="presOf" srcId="{3506D08B-FB95-4E13-B0DB-3219B51E3955}" destId="{A740BE46-7D1F-4B42-940A-40043AA1EE18}" srcOrd="0" destOrd="0" presId="urn:microsoft.com/office/officeart/2005/8/layout/process1"/>
    <dgm:cxn modelId="{E884EFBC-A3C2-460E-942E-4731F82A2BED}" type="presOf" srcId="{3506D08B-FB95-4E13-B0DB-3219B51E3955}" destId="{F6B6F3F5-1128-475E-9B65-686CA14874BE}" srcOrd="1" destOrd="0" presId="urn:microsoft.com/office/officeart/2005/8/layout/process1"/>
    <dgm:cxn modelId="{DA629EBD-3E36-4CA7-A733-259C8BB62AF0}" srcId="{EBE14922-D94B-4713-8461-519F6BAC3832}" destId="{C71DE2A2-B159-42BF-8C51-F00EE675DD7D}" srcOrd="1" destOrd="0" parTransId="{B5D52F87-CA0C-4AB0-BA31-39C12D9555EB}" sibTransId="{05EBD54E-32E7-4E2E-B04B-7A5EEB58CA14}"/>
    <dgm:cxn modelId="{243DF5C3-A23C-4D89-B965-6C699E91BDC0}" srcId="{EBE14922-D94B-4713-8461-519F6BAC3832}" destId="{6F3A7433-03CB-42AA-B026-8EE34DD4229F}" srcOrd="0" destOrd="0" parTransId="{F3F26EE1-2284-4128-8FF9-F2336C488704}" sibTransId="{3506D08B-FB95-4E13-B0DB-3219B51E3955}"/>
    <dgm:cxn modelId="{430487D2-1D3C-4F5F-AA14-3C3970E37409}" type="presOf" srcId="{6F3A7433-03CB-42AA-B026-8EE34DD4229F}" destId="{55B0D284-EB5E-47F3-A290-0922D9088A4C}" srcOrd="0" destOrd="0" presId="urn:microsoft.com/office/officeart/2005/8/layout/process1"/>
    <dgm:cxn modelId="{1A484559-B541-4356-9605-4E259DDB2BE1}" type="presParOf" srcId="{DF3DB55B-7A74-49EB-9518-A7A568860377}" destId="{55B0D284-EB5E-47F3-A290-0922D9088A4C}" srcOrd="0" destOrd="0" presId="urn:microsoft.com/office/officeart/2005/8/layout/process1"/>
    <dgm:cxn modelId="{88265FD2-759A-4C55-BBC9-3346EEB64D78}" type="presParOf" srcId="{DF3DB55B-7A74-49EB-9518-A7A568860377}" destId="{A740BE46-7D1F-4B42-940A-40043AA1EE18}" srcOrd="1" destOrd="0" presId="urn:microsoft.com/office/officeart/2005/8/layout/process1"/>
    <dgm:cxn modelId="{D39BD5F0-D1A8-4F31-A2D3-BAE732E8AB80}" type="presParOf" srcId="{A740BE46-7D1F-4B42-940A-40043AA1EE18}" destId="{F6B6F3F5-1128-475E-9B65-686CA14874BE}" srcOrd="0" destOrd="0" presId="urn:microsoft.com/office/officeart/2005/8/layout/process1"/>
    <dgm:cxn modelId="{B5B786D6-8A12-4732-9D99-1E5415FBF0C1}" type="presParOf" srcId="{DF3DB55B-7A74-49EB-9518-A7A568860377}" destId="{E04166FA-C633-4D0E-9833-427A646B2472}"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54342E-A894-4B03-B1E7-BD9BAF1627EF}"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s-CL"/>
        </a:p>
      </dgm:t>
    </dgm:pt>
    <dgm:pt modelId="{BF3BAC83-A37D-46AE-B35D-74B7D64C4C68}">
      <dgm:prSet phldrT="[Texto]" custT="1"/>
      <dgm:spPr/>
      <dgm:t>
        <a:bodyPr/>
        <a:lstStyle/>
        <a:p>
          <a:r>
            <a:rPr lang="es-CL" sz="1600" dirty="0"/>
            <a:t>Dato </a:t>
          </a:r>
        </a:p>
      </dgm:t>
    </dgm:pt>
    <dgm:pt modelId="{E371CA28-B8AA-47FF-97E4-61A0DE50AE41}" type="parTrans" cxnId="{7FCEB959-8DBA-436A-B24A-2F2E934E3698}">
      <dgm:prSet/>
      <dgm:spPr/>
      <dgm:t>
        <a:bodyPr/>
        <a:lstStyle/>
        <a:p>
          <a:endParaRPr lang="es-CL" sz="1400"/>
        </a:p>
      </dgm:t>
    </dgm:pt>
    <dgm:pt modelId="{A7AC75B1-B6E6-44FD-831F-70E3BDD42514}" type="sibTrans" cxnId="{7FCEB959-8DBA-436A-B24A-2F2E934E3698}">
      <dgm:prSet/>
      <dgm:spPr/>
      <dgm:t>
        <a:bodyPr/>
        <a:lstStyle/>
        <a:p>
          <a:endParaRPr lang="es-CL" sz="1400"/>
        </a:p>
      </dgm:t>
    </dgm:pt>
    <dgm:pt modelId="{843D2F18-44F1-4AE2-AC26-9E455FE884FF}">
      <dgm:prSet phldrT="[Texto]" custT="1"/>
      <dgm:spPr/>
      <dgm:t>
        <a:bodyPr/>
        <a:lstStyle/>
        <a:p>
          <a:r>
            <a:rPr lang="es-CL" sz="1600" dirty="0"/>
            <a:t>Debe ser </a:t>
          </a:r>
        </a:p>
      </dgm:t>
    </dgm:pt>
    <dgm:pt modelId="{6739BA67-5FA7-4D33-8946-933E6B589487}" type="parTrans" cxnId="{54428EFF-D58E-44A6-8BBC-82A5DC9781B0}">
      <dgm:prSet/>
      <dgm:spPr/>
      <dgm:t>
        <a:bodyPr/>
        <a:lstStyle/>
        <a:p>
          <a:endParaRPr lang="es-CL" sz="1400"/>
        </a:p>
      </dgm:t>
    </dgm:pt>
    <dgm:pt modelId="{16D53CD8-618D-472A-AD1E-46D7821995AE}" type="sibTrans" cxnId="{54428EFF-D58E-44A6-8BBC-82A5DC9781B0}">
      <dgm:prSet/>
      <dgm:spPr/>
      <dgm:t>
        <a:bodyPr/>
        <a:lstStyle/>
        <a:p>
          <a:endParaRPr lang="es-CL" sz="1400"/>
        </a:p>
      </dgm:t>
    </dgm:pt>
    <dgm:pt modelId="{601543F5-2CA1-4F89-B250-7E96AA22A288}">
      <dgm:prSet custT="1"/>
      <dgm:spPr/>
      <dgm:t>
        <a:bodyPr/>
        <a:lstStyle/>
        <a:p>
          <a:r>
            <a:rPr lang="es-CL" sz="1600" dirty="0">
              <a:solidFill>
                <a:schemeClr val="bg1"/>
              </a:solidFill>
            </a:rPr>
            <a:t>Controlado  </a:t>
          </a:r>
        </a:p>
      </dgm:t>
    </dgm:pt>
    <dgm:pt modelId="{8682E9F6-F0B5-4B26-8A68-95FCD4B582F5}" type="parTrans" cxnId="{B7797AD6-AF36-4302-8B35-9D441B471A67}">
      <dgm:prSet/>
      <dgm:spPr/>
      <dgm:t>
        <a:bodyPr/>
        <a:lstStyle/>
        <a:p>
          <a:endParaRPr lang="es-CL" sz="1400"/>
        </a:p>
      </dgm:t>
    </dgm:pt>
    <dgm:pt modelId="{87B70EED-8251-4B42-9A59-23774B8F5CB1}" type="sibTrans" cxnId="{B7797AD6-AF36-4302-8B35-9D441B471A67}">
      <dgm:prSet/>
      <dgm:spPr/>
      <dgm:t>
        <a:bodyPr/>
        <a:lstStyle/>
        <a:p>
          <a:endParaRPr lang="es-CL" sz="1400"/>
        </a:p>
      </dgm:t>
    </dgm:pt>
    <dgm:pt modelId="{EF0F421E-895F-4C45-92FC-AC00BD62A1EB}">
      <dgm:prSet custT="1"/>
      <dgm:spPr/>
      <dgm:t>
        <a:bodyPr/>
        <a:lstStyle/>
        <a:p>
          <a:r>
            <a:rPr lang="es-CL" sz="1600" dirty="0">
              <a:solidFill>
                <a:schemeClr val="bg1"/>
              </a:solidFill>
            </a:rPr>
            <a:t>Planificado  </a:t>
          </a:r>
        </a:p>
      </dgm:t>
    </dgm:pt>
    <dgm:pt modelId="{9471D276-90E0-4476-98BD-05B3E0328C9A}" type="parTrans" cxnId="{DB6238D8-B58E-470B-A87C-C3E135C498AC}">
      <dgm:prSet/>
      <dgm:spPr/>
      <dgm:t>
        <a:bodyPr/>
        <a:lstStyle/>
        <a:p>
          <a:endParaRPr lang="es-CL" sz="1400"/>
        </a:p>
      </dgm:t>
    </dgm:pt>
    <dgm:pt modelId="{DD99A377-8457-42CC-AC3F-5B69433C38B2}" type="sibTrans" cxnId="{DB6238D8-B58E-470B-A87C-C3E135C498AC}">
      <dgm:prSet/>
      <dgm:spPr/>
      <dgm:t>
        <a:bodyPr/>
        <a:lstStyle/>
        <a:p>
          <a:endParaRPr lang="es-CL" sz="1400"/>
        </a:p>
      </dgm:t>
    </dgm:pt>
    <dgm:pt modelId="{EE1A5C87-7670-4E92-B789-B46D3767C4DF}">
      <dgm:prSet custT="1"/>
      <dgm:spPr/>
      <dgm:t>
        <a:bodyPr/>
        <a:lstStyle/>
        <a:p>
          <a:r>
            <a:rPr lang="es-CL" sz="1600">
              <a:solidFill>
                <a:schemeClr val="bg1"/>
              </a:solidFill>
            </a:rPr>
            <a:t>Administrado </a:t>
          </a:r>
          <a:endParaRPr lang="es-CL" sz="1600" dirty="0">
            <a:solidFill>
              <a:schemeClr val="bg1"/>
            </a:solidFill>
          </a:endParaRPr>
        </a:p>
      </dgm:t>
    </dgm:pt>
    <dgm:pt modelId="{702AAE00-E30B-4802-B529-6C5D8D2A1827}" type="parTrans" cxnId="{2D794BC5-6347-4587-B29B-4D03CEE7BB2D}">
      <dgm:prSet/>
      <dgm:spPr/>
      <dgm:t>
        <a:bodyPr/>
        <a:lstStyle/>
        <a:p>
          <a:endParaRPr lang="es-CL" sz="1400"/>
        </a:p>
      </dgm:t>
    </dgm:pt>
    <dgm:pt modelId="{B32A6A8E-E67F-431B-8A64-E3E4C7236374}" type="sibTrans" cxnId="{2D794BC5-6347-4587-B29B-4D03CEE7BB2D}">
      <dgm:prSet/>
      <dgm:spPr/>
      <dgm:t>
        <a:bodyPr/>
        <a:lstStyle/>
        <a:p>
          <a:endParaRPr lang="es-CL" sz="1400"/>
        </a:p>
      </dgm:t>
    </dgm:pt>
    <dgm:pt modelId="{A1AB6C51-2935-447D-84F8-81A24D0AEAFF}" type="pres">
      <dgm:prSet presAssocID="{8854342E-A894-4B03-B1E7-BD9BAF1627EF}" presName="hierChild1" presStyleCnt="0">
        <dgm:presLayoutVars>
          <dgm:orgChart val="1"/>
          <dgm:chPref val="1"/>
          <dgm:dir/>
          <dgm:animOne val="branch"/>
          <dgm:animLvl val="lvl"/>
          <dgm:resizeHandles/>
        </dgm:presLayoutVars>
      </dgm:prSet>
      <dgm:spPr/>
    </dgm:pt>
    <dgm:pt modelId="{DC9A9B72-0F40-40EA-9C45-F97B96885DDB}" type="pres">
      <dgm:prSet presAssocID="{BF3BAC83-A37D-46AE-B35D-74B7D64C4C68}" presName="hierRoot1" presStyleCnt="0">
        <dgm:presLayoutVars>
          <dgm:hierBranch val="init"/>
        </dgm:presLayoutVars>
      </dgm:prSet>
      <dgm:spPr/>
    </dgm:pt>
    <dgm:pt modelId="{57B90BCE-DB9D-44EB-9D0A-E85F23A29AB1}" type="pres">
      <dgm:prSet presAssocID="{BF3BAC83-A37D-46AE-B35D-74B7D64C4C68}" presName="rootComposite1" presStyleCnt="0"/>
      <dgm:spPr/>
    </dgm:pt>
    <dgm:pt modelId="{756A50BB-6C9C-4C43-BB06-448BD39A0D63}" type="pres">
      <dgm:prSet presAssocID="{BF3BAC83-A37D-46AE-B35D-74B7D64C4C68}" presName="rootText1" presStyleLbl="node0" presStyleIdx="0" presStyleCnt="1">
        <dgm:presLayoutVars>
          <dgm:chPref val="3"/>
        </dgm:presLayoutVars>
      </dgm:prSet>
      <dgm:spPr/>
    </dgm:pt>
    <dgm:pt modelId="{16115596-9BF3-4B4C-9F6F-9482D7351403}" type="pres">
      <dgm:prSet presAssocID="{BF3BAC83-A37D-46AE-B35D-74B7D64C4C68}" presName="rootConnector1" presStyleLbl="node1" presStyleIdx="0" presStyleCnt="0"/>
      <dgm:spPr/>
    </dgm:pt>
    <dgm:pt modelId="{CB51CC85-2296-4773-81EF-9D6D9A2E95BD}" type="pres">
      <dgm:prSet presAssocID="{BF3BAC83-A37D-46AE-B35D-74B7D64C4C68}" presName="hierChild2" presStyleCnt="0"/>
      <dgm:spPr/>
    </dgm:pt>
    <dgm:pt modelId="{272DA3AA-6CC4-460B-B279-9E5DDAF51759}" type="pres">
      <dgm:prSet presAssocID="{6739BA67-5FA7-4D33-8946-933E6B589487}" presName="Name37" presStyleLbl="parChTrans1D2" presStyleIdx="0" presStyleCnt="1"/>
      <dgm:spPr/>
    </dgm:pt>
    <dgm:pt modelId="{3370137D-9498-4485-BFE9-5818A88FFBAD}" type="pres">
      <dgm:prSet presAssocID="{843D2F18-44F1-4AE2-AC26-9E455FE884FF}" presName="hierRoot2" presStyleCnt="0">
        <dgm:presLayoutVars>
          <dgm:hierBranch val="init"/>
        </dgm:presLayoutVars>
      </dgm:prSet>
      <dgm:spPr/>
    </dgm:pt>
    <dgm:pt modelId="{0ED4339E-EFB7-4653-B485-B47464A449B5}" type="pres">
      <dgm:prSet presAssocID="{843D2F18-44F1-4AE2-AC26-9E455FE884FF}" presName="rootComposite" presStyleCnt="0"/>
      <dgm:spPr/>
    </dgm:pt>
    <dgm:pt modelId="{B2E237FC-8EB0-4363-BBDF-F5E8B68DAC75}" type="pres">
      <dgm:prSet presAssocID="{843D2F18-44F1-4AE2-AC26-9E455FE884FF}" presName="rootText" presStyleLbl="node2" presStyleIdx="0" presStyleCnt="1">
        <dgm:presLayoutVars>
          <dgm:chPref val="3"/>
        </dgm:presLayoutVars>
      </dgm:prSet>
      <dgm:spPr/>
    </dgm:pt>
    <dgm:pt modelId="{5C6638F1-9DF1-467A-8939-DA8265B368E9}" type="pres">
      <dgm:prSet presAssocID="{843D2F18-44F1-4AE2-AC26-9E455FE884FF}" presName="rootConnector" presStyleLbl="node2" presStyleIdx="0" presStyleCnt="1"/>
      <dgm:spPr/>
    </dgm:pt>
    <dgm:pt modelId="{88E27601-5BA3-439D-AD4E-643E7EA0D8D6}" type="pres">
      <dgm:prSet presAssocID="{843D2F18-44F1-4AE2-AC26-9E455FE884FF}" presName="hierChild4" presStyleCnt="0"/>
      <dgm:spPr/>
    </dgm:pt>
    <dgm:pt modelId="{236652EE-8FBB-4A67-8306-5B7AEAABE4B3}" type="pres">
      <dgm:prSet presAssocID="{702AAE00-E30B-4802-B529-6C5D8D2A1827}" presName="Name37" presStyleLbl="parChTrans1D3" presStyleIdx="0" presStyleCnt="3"/>
      <dgm:spPr/>
    </dgm:pt>
    <dgm:pt modelId="{A5186B1A-DC44-47FD-9958-B61EB79389F0}" type="pres">
      <dgm:prSet presAssocID="{EE1A5C87-7670-4E92-B789-B46D3767C4DF}" presName="hierRoot2" presStyleCnt="0">
        <dgm:presLayoutVars>
          <dgm:hierBranch val="init"/>
        </dgm:presLayoutVars>
      </dgm:prSet>
      <dgm:spPr/>
    </dgm:pt>
    <dgm:pt modelId="{3DB618D6-C069-44BC-9DE8-90369AC649E4}" type="pres">
      <dgm:prSet presAssocID="{EE1A5C87-7670-4E92-B789-B46D3767C4DF}" presName="rootComposite" presStyleCnt="0"/>
      <dgm:spPr/>
    </dgm:pt>
    <dgm:pt modelId="{4433A296-355E-47A8-9BBA-9456BB9C3EA8}" type="pres">
      <dgm:prSet presAssocID="{EE1A5C87-7670-4E92-B789-B46D3767C4DF}" presName="rootText" presStyleLbl="node3" presStyleIdx="0" presStyleCnt="3">
        <dgm:presLayoutVars>
          <dgm:chPref val="3"/>
        </dgm:presLayoutVars>
      </dgm:prSet>
      <dgm:spPr/>
    </dgm:pt>
    <dgm:pt modelId="{FA05133A-1EA7-4069-A1F4-616A57D5C6CA}" type="pres">
      <dgm:prSet presAssocID="{EE1A5C87-7670-4E92-B789-B46D3767C4DF}" presName="rootConnector" presStyleLbl="node3" presStyleIdx="0" presStyleCnt="3"/>
      <dgm:spPr/>
    </dgm:pt>
    <dgm:pt modelId="{444022AF-2140-451E-BC43-B1F5CF45CA9B}" type="pres">
      <dgm:prSet presAssocID="{EE1A5C87-7670-4E92-B789-B46D3767C4DF}" presName="hierChild4" presStyleCnt="0"/>
      <dgm:spPr/>
    </dgm:pt>
    <dgm:pt modelId="{0420C0E3-0985-42D8-931B-F522338D3054}" type="pres">
      <dgm:prSet presAssocID="{EE1A5C87-7670-4E92-B789-B46D3767C4DF}" presName="hierChild5" presStyleCnt="0"/>
      <dgm:spPr/>
    </dgm:pt>
    <dgm:pt modelId="{6FD052B7-75DA-4444-82FC-CF64405F0684}" type="pres">
      <dgm:prSet presAssocID="{9471D276-90E0-4476-98BD-05B3E0328C9A}" presName="Name37" presStyleLbl="parChTrans1D3" presStyleIdx="1" presStyleCnt="3"/>
      <dgm:spPr/>
    </dgm:pt>
    <dgm:pt modelId="{486AED31-3798-492F-A4B1-E2F3ED0F2826}" type="pres">
      <dgm:prSet presAssocID="{EF0F421E-895F-4C45-92FC-AC00BD62A1EB}" presName="hierRoot2" presStyleCnt="0">
        <dgm:presLayoutVars>
          <dgm:hierBranch val="init"/>
        </dgm:presLayoutVars>
      </dgm:prSet>
      <dgm:spPr/>
    </dgm:pt>
    <dgm:pt modelId="{1DA976FA-BECC-4BB2-A68C-94CD53DEE0B9}" type="pres">
      <dgm:prSet presAssocID="{EF0F421E-895F-4C45-92FC-AC00BD62A1EB}" presName="rootComposite" presStyleCnt="0"/>
      <dgm:spPr/>
    </dgm:pt>
    <dgm:pt modelId="{7491D129-DBFC-4F56-B029-BED919A40E21}" type="pres">
      <dgm:prSet presAssocID="{EF0F421E-895F-4C45-92FC-AC00BD62A1EB}" presName="rootText" presStyleLbl="node3" presStyleIdx="1" presStyleCnt="3">
        <dgm:presLayoutVars>
          <dgm:chPref val="3"/>
        </dgm:presLayoutVars>
      </dgm:prSet>
      <dgm:spPr/>
    </dgm:pt>
    <dgm:pt modelId="{865E9E3F-B68A-4717-9897-097443D11A4E}" type="pres">
      <dgm:prSet presAssocID="{EF0F421E-895F-4C45-92FC-AC00BD62A1EB}" presName="rootConnector" presStyleLbl="node3" presStyleIdx="1" presStyleCnt="3"/>
      <dgm:spPr/>
    </dgm:pt>
    <dgm:pt modelId="{0815209D-7576-4654-86B5-2505C57F5F3D}" type="pres">
      <dgm:prSet presAssocID="{EF0F421E-895F-4C45-92FC-AC00BD62A1EB}" presName="hierChild4" presStyleCnt="0"/>
      <dgm:spPr/>
    </dgm:pt>
    <dgm:pt modelId="{49300D55-9656-450C-ACF9-841309027415}" type="pres">
      <dgm:prSet presAssocID="{EF0F421E-895F-4C45-92FC-AC00BD62A1EB}" presName="hierChild5" presStyleCnt="0"/>
      <dgm:spPr/>
    </dgm:pt>
    <dgm:pt modelId="{3DFF062C-82B9-4655-8752-071882F505C3}" type="pres">
      <dgm:prSet presAssocID="{8682E9F6-F0B5-4B26-8A68-95FCD4B582F5}" presName="Name37" presStyleLbl="parChTrans1D3" presStyleIdx="2" presStyleCnt="3"/>
      <dgm:spPr/>
    </dgm:pt>
    <dgm:pt modelId="{F27CCECF-5434-47A6-A7CB-4A174A3D4012}" type="pres">
      <dgm:prSet presAssocID="{601543F5-2CA1-4F89-B250-7E96AA22A288}" presName="hierRoot2" presStyleCnt="0">
        <dgm:presLayoutVars>
          <dgm:hierBranch val="init"/>
        </dgm:presLayoutVars>
      </dgm:prSet>
      <dgm:spPr/>
    </dgm:pt>
    <dgm:pt modelId="{4D3DFE8D-D882-46CF-922D-CF0398766D16}" type="pres">
      <dgm:prSet presAssocID="{601543F5-2CA1-4F89-B250-7E96AA22A288}" presName="rootComposite" presStyleCnt="0"/>
      <dgm:spPr/>
    </dgm:pt>
    <dgm:pt modelId="{CE8D6013-A8E3-4EBB-BEE4-C2773660B1AA}" type="pres">
      <dgm:prSet presAssocID="{601543F5-2CA1-4F89-B250-7E96AA22A288}" presName="rootText" presStyleLbl="node3" presStyleIdx="2" presStyleCnt="3">
        <dgm:presLayoutVars>
          <dgm:chPref val="3"/>
        </dgm:presLayoutVars>
      </dgm:prSet>
      <dgm:spPr/>
    </dgm:pt>
    <dgm:pt modelId="{4254A670-C72A-45C5-AACD-A6789C3AAD8E}" type="pres">
      <dgm:prSet presAssocID="{601543F5-2CA1-4F89-B250-7E96AA22A288}" presName="rootConnector" presStyleLbl="node3" presStyleIdx="2" presStyleCnt="3"/>
      <dgm:spPr/>
    </dgm:pt>
    <dgm:pt modelId="{BDFFA3CC-909B-44CF-9CCA-65D081633B08}" type="pres">
      <dgm:prSet presAssocID="{601543F5-2CA1-4F89-B250-7E96AA22A288}" presName="hierChild4" presStyleCnt="0"/>
      <dgm:spPr/>
    </dgm:pt>
    <dgm:pt modelId="{62E932EF-2183-4472-A725-3307E5176E63}" type="pres">
      <dgm:prSet presAssocID="{601543F5-2CA1-4F89-B250-7E96AA22A288}" presName="hierChild5" presStyleCnt="0"/>
      <dgm:spPr/>
    </dgm:pt>
    <dgm:pt modelId="{760A557C-E0C3-4F04-8B25-A648566A1260}" type="pres">
      <dgm:prSet presAssocID="{843D2F18-44F1-4AE2-AC26-9E455FE884FF}" presName="hierChild5" presStyleCnt="0"/>
      <dgm:spPr/>
    </dgm:pt>
    <dgm:pt modelId="{13DA5607-13DA-4903-BB0D-7D780CA756C7}" type="pres">
      <dgm:prSet presAssocID="{BF3BAC83-A37D-46AE-B35D-74B7D64C4C68}" presName="hierChild3" presStyleCnt="0"/>
      <dgm:spPr/>
    </dgm:pt>
  </dgm:ptLst>
  <dgm:cxnLst>
    <dgm:cxn modelId="{530CF31B-1154-440F-AB77-F510F7A9FC2B}" type="presOf" srcId="{601543F5-2CA1-4F89-B250-7E96AA22A288}" destId="{CE8D6013-A8E3-4EBB-BEE4-C2773660B1AA}" srcOrd="0" destOrd="0" presId="urn:microsoft.com/office/officeart/2005/8/layout/orgChart1"/>
    <dgm:cxn modelId="{4D71EA26-A476-4FC1-B340-1A73FFF9EF25}" type="presOf" srcId="{702AAE00-E30B-4802-B529-6C5D8D2A1827}" destId="{236652EE-8FBB-4A67-8306-5B7AEAABE4B3}" srcOrd="0" destOrd="0" presId="urn:microsoft.com/office/officeart/2005/8/layout/orgChart1"/>
    <dgm:cxn modelId="{037A9229-F5F7-44DE-806A-8F75DD1AEB72}" type="presOf" srcId="{8854342E-A894-4B03-B1E7-BD9BAF1627EF}" destId="{A1AB6C51-2935-447D-84F8-81A24D0AEAFF}" srcOrd="0" destOrd="0" presId="urn:microsoft.com/office/officeart/2005/8/layout/orgChart1"/>
    <dgm:cxn modelId="{D353B83C-A7BC-45D1-B9AB-B2B2BA63EBE7}" type="presOf" srcId="{BF3BAC83-A37D-46AE-B35D-74B7D64C4C68}" destId="{756A50BB-6C9C-4C43-BB06-448BD39A0D63}" srcOrd="0" destOrd="0" presId="urn:microsoft.com/office/officeart/2005/8/layout/orgChart1"/>
    <dgm:cxn modelId="{CEA44A48-8C9B-4773-A4E0-0CA090EF10C7}" type="presOf" srcId="{EE1A5C87-7670-4E92-B789-B46D3767C4DF}" destId="{4433A296-355E-47A8-9BBA-9456BB9C3EA8}" srcOrd="0" destOrd="0" presId="urn:microsoft.com/office/officeart/2005/8/layout/orgChart1"/>
    <dgm:cxn modelId="{0A91A56A-D1AA-4E6C-B6ED-732F76A17018}" type="presOf" srcId="{EF0F421E-895F-4C45-92FC-AC00BD62A1EB}" destId="{865E9E3F-B68A-4717-9897-097443D11A4E}" srcOrd="1" destOrd="0" presId="urn:microsoft.com/office/officeart/2005/8/layout/orgChart1"/>
    <dgm:cxn modelId="{7FCEB959-8DBA-436A-B24A-2F2E934E3698}" srcId="{8854342E-A894-4B03-B1E7-BD9BAF1627EF}" destId="{BF3BAC83-A37D-46AE-B35D-74B7D64C4C68}" srcOrd="0" destOrd="0" parTransId="{E371CA28-B8AA-47FF-97E4-61A0DE50AE41}" sibTransId="{A7AC75B1-B6E6-44FD-831F-70E3BDD42514}"/>
    <dgm:cxn modelId="{3810CF8B-6F1B-4D8E-B855-1ED0E94D1A39}" type="presOf" srcId="{BF3BAC83-A37D-46AE-B35D-74B7D64C4C68}" destId="{16115596-9BF3-4B4C-9F6F-9482D7351403}" srcOrd="1" destOrd="0" presId="urn:microsoft.com/office/officeart/2005/8/layout/orgChart1"/>
    <dgm:cxn modelId="{BCB283A5-49B8-45FD-B1F8-8F67BED40E62}" type="presOf" srcId="{843D2F18-44F1-4AE2-AC26-9E455FE884FF}" destId="{B2E237FC-8EB0-4363-BBDF-F5E8B68DAC75}" srcOrd="0" destOrd="0" presId="urn:microsoft.com/office/officeart/2005/8/layout/orgChart1"/>
    <dgm:cxn modelId="{E4AA0DB1-4AFC-4819-9AC8-2EBC991262EE}" type="presOf" srcId="{EE1A5C87-7670-4E92-B789-B46D3767C4DF}" destId="{FA05133A-1EA7-4069-A1F4-616A57D5C6CA}" srcOrd="1" destOrd="0" presId="urn:microsoft.com/office/officeart/2005/8/layout/orgChart1"/>
    <dgm:cxn modelId="{E79266B6-8F00-4741-A21F-569851C14AE6}" type="presOf" srcId="{843D2F18-44F1-4AE2-AC26-9E455FE884FF}" destId="{5C6638F1-9DF1-467A-8939-DA8265B368E9}" srcOrd="1" destOrd="0" presId="urn:microsoft.com/office/officeart/2005/8/layout/orgChart1"/>
    <dgm:cxn modelId="{400514BA-F025-43EF-9873-DDAE3AB46A2D}" type="presOf" srcId="{9471D276-90E0-4476-98BD-05B3E0328C9A}" destId="{6FD052B7-75DA-4444-82FC-CF64405F0684}" srcOrd="0" destOrd="0" presId="urn:microsoft.com/office/officeart/2005/8/layout/orgChart1"/>
    <dgm:cxn modelId="{2D794BC5-6347-4587-B29B-4D03CEE7BB2D}" srcId="{843D2F18-44F1-4AE2-AC26-9E455FE884FF}" destId="{EE1A5C87-7670-4E92-B789-B46D3767C4DF}" srcOrd="0" destOrd="0" parTransId="{702AAE00-E30B-4802-B529-6C5D8D2A1827}" sibTransId="{B32A6A8E-E67F-431B-8A64-E3E4C7236374}"/>
    <dgm:cxn modelId="{B7797AD6-AF36-4302-8B35-9D441B471A67}" srcId="{843D2F18-44F1-4AE2-AC26-9E455FE884FF}" destId="{601543F5-2CA1-4F89-B250-7E96AA22A288}" srcOrd="2" destOrd="0" parTransId="{8682E9F6-F0B5-4B26-8A68-95FCD4B582F5}" sibTransId="{87B70EED-8251-4B42-9A59-23774B8F5CB1}"/>
    <dgm:cxn modelId="{DB6238D8-B58E-470B-A87C-C3E135C498AC}" srcId="{843D2F18-44F1-4AE2-AC26-9E455FE884FF}" destId="{EF0F421E-895F-4C45-92FC-AC00BD62A1EB}" srcOrd="1" destOrd="0" parTransId="{9471D276-90E0-4476-98BD-05B3E0328C9A}" sibTransId="{DD99A377-8457-42CC-AC3F-5B69433C38B2}"/>
    <dgm:cxn modelId="{B9C43CDB-7AF9-4947-8E95-076FBB3E98DD}" type="presOf" srcId="{EF0F421E-895F-4C45-92FC-AC00BD62A1EB}" destId="{7491D129-DBFC-4F56-B029-BED919A40E21}" srcOrd="0" destOrd="0" presId="urn:microsoft.com/office/officeart/2005/8/layout/orgChart1"/>
    <dgm:cxn modelId="{7CA746E2-C26E-4D9F-9B8D-31A6CECC900B}" type="presOf" srcId="{6739BA67-5FA7-4D33-8946-933E6B589487}" destId="{272DA3AA-6CC4-460B-B279-9E5DDAF51759}" srcOrd="0" destOrd="0" presId="urn:microsoft.com/office/officeart/2005/8/layout/orgChart1"/>
    <dgm:cxn modelId="{360AC9E6-1A8D-477F-8CC3-21A801CE88BD}" type="presOf" srcId="{8682E9F6-F0B5-4B26-8A68-95FCD4B582F5}" destId="{3DFF062C-82B9-4655-8752-071882F505C3}" srcOrd="0" destOrd="0" presId="urn:microsoft.com/office/officeart/2005/8/layout/orgChart1"/>
    <dgm:cxn modelId="{4450BAEC-1753-4130-9E62-7E7079ECB3B3}" type="presOf" srcId="{601543F5-2CA1-4F89-B250-7E96AA22A288}" destId="{4254A670-C72A-45C5-AACD-A6789C3AAD8E}" srcOrd="1" destOrd="0" presId="urn:microsoft.com/office/officeart/2005/8/layout/orgChart1"/>
    <dgm:cxn modelId="{54428EFF-D58E-44A6-8BBC-82A5DC9781B0}" srcId="{BF3BAC83-A37D-46AE-B35D-74B7D64C4C68}" destId="{843D2F18-44F1-4AE2-AC26-9E455FE884FF}" srcOrd="0" destOrd="0" parTransId="{6739BA67-5FA7-4D33-8946-933E6B589487}" sibTransId="{16D53CD8-618D-472A-AD1E-46D7821995AE}"/>
    <dgm:cxn modelId="{B7550940-5975-43B9-8C51-51E94534D89C}" type="presParOf" srcId="{A1AB6C51-2935-447D-84F8-81A24D0AEAFF}" destId="{DC9A9B72-0F40-40EA-9C45-F97B96885DDB}" srcOrd="0" destOrd="0" presId="urn:microsoft.com/office/officeart/2005/8/layout/orgChart1"/>
    <dgm:cxn modelId="{CE8BDE12-904B-4FAB-BA4A-0747E82A8477}" type="presParOf" srcId="{DC9A9B72-0F40-40EA-9C45-F97B96885DDB}" destId="{57B90BCE-DB9D-44EB-9D0A-E85F23A29AB1}" srcOrd="0" destOrd="0" presId="urn:microsoft.com/office/officeart/2005/8/layout/orgChart1"/>
    <dgm:cxn modelId="{7E50A0CF-0EA7-4D14-BCB3-B5843F05FCA9}" type="presParOf" srcId="{57B90BCE-DB9D-44EB-9D0A-E85F23A29AB1}" destId="{756A50BB-6C9C-4C43-BB06-448BD39A0D63}" srcOrd="0" destOrd="0" presId="urn:microsoft.com/office/officeart/2005/8/layout/orgChart1"/>
    <dgm:cxn modelId="{08D73F63-2E5D-416E-8554-76ECEC0BD30E}" type="presParOf" srcId="{57B90BCE-DB9D-44EB-9D0A-E85F23A29AB1}" destId="{16115596-9BF3-4B4C-9F6F-9482D7351403}" srcOrd="1" destOrd="0" presId="urn:microsoft.com/office/officeart/2005/8/layout/orgChart1"/>
    <dgm:cxn modelId="{14F8664D-7E08-4A59-8694-E7D8A3BBB361}" type="presParOf" srcId="{DC9A9B72-0F40-40EA-9C45-F97B96885DDB}" destId="{CB51CC85-2296-4773-81EF-9D6D9A2E95BD}" srcOrd="1" destOrd="0" presId="urn:microsoft.com/office/officeart/2005/8/layout/orgChart1"/>
    <dgm:cxn modelId="{3F24033A-4635-4EDB-8F50-B36573279E53}" type="presParOf" srcId="{CB51CC85-2296-4773-81EF-9D6D9A2E95BD}" destId="{272DA3AA-6CC4-460B-B279-9E5DDAF51759}" srcOrd="0" destOrd="0" presId="urn:microsoft.com/office/officeart/2005/8/layout/orgChart1"/>
    <dgm:cxn modelId="{FF172551-F391-411D-B6A2-EB26DE42C413}" type="presParOf" srcId="{CB51CC85-2296-4773-81EF-9D6D9A2E95BD}" destId="{3370137D-9498-4485-BFE9-5818A88FFBAD}" srcOrd="1" destOrd="0" presId="urn:microsoft.com/office/officeart/2005/8/layout/orgChart1"/>
    <dgm:cxn modelId="{7D4034C8-6050-43D0-A988-6FA34A18F29F}" type="presParOf" srcId="{3370137D-9498-4485-BFE9-5818A88FFBAD}" destId="{0ED4339E-EFB7-4653-B485-B47464A449B5}" srcOrd="0" destOrd="0" presId="urn:microsoft.com/office/officeart/2005/8/layout/orgChart1"/>
    <dgm:cxn modelId="{3CD3B846-9EDD-4E3E-8647-B65CC9EA52C6}" type="presParOf" srcId="{0ED4339E-EFB7-4653-B485-B47464A449B5}" destId="{B2E237FC-8EB0-4363-BBDF-F5E8B68DAC75}" srcOrd="0" destOrd="0" presId="urn:microsoft.com/office/officeart/2005/8/layout/orgChart1"/>
    <dgm:cxn modelId="{18488C8D-6A0D-4188-9EA3-A8A0197740E1}" type="presParOf" srcId="{0ED4339E-EFB7-4653-B485-B47464A449B5}" destId="{5C6638F1-9DF1-467A-8939-DA8265B368E9}" srcOrd="1" destOrd="0" presId="urn:microsoft.com/office/officeart/2005/8/layout/orgChart1"/>
    <dgm:cxn modelId="{CE827791-9FE8-4334-9F29-9335469F8103}" type="presParOf" srcId="{3370137D-9498-4485-BFE9-5818A88FFBAD}" destId="{88E27601-5BA3-439D-AD4E-643E7EA0D8D6}" srcOrd="1" destOrd="0" presId="urn:microsoft.com/office/officeart/2005/8/layout/orgChart1"/>
    <dgm:cxn modelId="{45D5AB33-226B-43E2-AE9E-3FC3102BA368}" type="presParOf" srcId="{88E27601-5BA3-439D-AD4E-643E7EA0D8D6}" destId="{236652EE-8FBB-4A67-8306-5B7AEAABE4B3}" srcOrd="0" destOrd="0" presId="urn:microsoft.com/office/officeart/2005/8/layout/orgChart1"/>
    <dgm:cxn modelId="{C1016917-D618-40B1-A0B1-F8615AF9688F}" type="presParOf" srcId="{88E27601-5BA3-439D-AD4E-643E7EA0D8D6}" destId="{A5186B1A-DC44-47FD-9958-B61EB79389F0}" srcOrd="1" destOrd="0" presId="urn:microsoft.com/office/officeart/2005/8/layout/orgChart1"/>
    <dgm:cxn modelId="{971496D3-A6DD-499E-8364-10B09D10D831}" type="presParOf" srcId="{A5186B1A-DC44-47FD-9958-B61EB79389F0}" destId="{3DB618D6-C069-44BC-9DE8-90369AC649E4}" srcOrd="0" destOrd="0" presId="urn:microsoft.com/office/officeart/2005/8/layout/orgChart1"/>
    <dgm:cxn modelId="{7AEA4F4E-CD16-4CBE-92A6-AD4195F9A65E}" type="presParOf" srcId="{3DB618D6-C069-44BC-9DE8-90369AC649E4}" destId="{4433A296-355E-47A8-9BBA-9456BB9C3EA8}" srcOrd="0" destOrd="0" presId="urn:microsoft.com/office/officeart/2005/8/layout/orgChart1"/>
    <dgm:cxn modelId="{F3BE49AB-60F2-438D-88DC-2B8BD6ED3F49}" type="presParOf" srcId="{3DB618D6-C069-44BC-9DE8-90369AC649E4}" destId="{FA05133A-1EA7-4069-A1F4-616A57D5C6CA}" srcOrd="1" destOrd="0" presId="urn:microsoft.com/office/officeart/2005/8/layout/orgChart1"/>
    <dgm:cxn modelId="{1D7C724E-9C4B-4EF1-A1CE-BBC7B711F1FA}" type="presParOf" srcId="{A5186B1A-DC44-47FD-9958-B61EB79389F0}" destId="{444022AF-2140-451E-BC43-B1F5CF45CA9B}" srcOrd="1" destOrd="0" presId="urn:microsoft.com/office/officeart/2005/8/layout/orgChart1"/>
    <dgm:cxn modelId="{FBD5D63A-B858-4427-98B5-DF460AE48C4B}" type="presParOf" srcId="{A5186B1A-DC44-47FD-9958-B61EB79389F0}" destId="{0420C0E3-0985-42D8-931B-F522338D3054}" srcOrd="2" destOrd="0" presId="urn:microsoft.com/office/officeart/2005/8/layout/orgChart1"/>
    <dgm:cxn modelId="{949C166A-BDB1-4391-A110-31DB141970CF}" type="presParOf" srcId="{88E27601-5BA3-439D-AD4E-643E7EA0D8D6}" destId="{6FD052B7-75DA-4444-82FC-CF64405F0684}" srcOrd="2" destOrd="0" presId="urn:microsoft.com/office/officeart/2005/8/layout/orgChart1"/>
    <dgm:cxn modelId="{B8964676-C9AD-420F-8A19-32A5DAB6AC4A}" type="presParOf" srcId="{88E27601-5BA3-439D-AD4E-643E7EA0D8D6}" destId="{486AED31-3798-492F-A4B1-E2F3ED0F2826}" srcOrd="3" destOrd="0" presId="urn:microsoft.com/office/officeart/2005/8/layout/orgChart1"/>
    <dgm:cxn modelId="{7455C87B-7B89-4C17-8A95-C88FC5AEF93D}" type="presParOf" srcId="{486AED31-3798-492F-A4B1-E2F3ED0F2826}" destId="{1DA976FA-BECC-4BB2-A68C-94CD53DEE0B9}" srcOrd="0" destOrd="0" presId="urn:microsoft.com/office/officeart/2005/8/layout/orgChart1"/>
    <dgm:cxn modelId="{0669CCD9-249E-4527-BE42-F865F8FB9039}" type="presParOf" srcId="{1DA976FA-BECC-4BB2-A68C-94CD53DEE0B9}" destId="{7491D129-DBFC-4F56-B029-BED919A40E21}" srcOrd="0" destOrd="0" presId="urn:microsoft.com/office/officeart/2005/8/layout/orgChart1"/>
    <dgm:cxn modelId="{5D92F0DB-3DBB-4FBA-82A0-E0E2C2742C76}" type="presParOf" srcId="{1DA976FA-BECC-4BB2-A68C-94CD53DEE0B9}" destId="{865E9E3F-B68A-4717-9897-097443D11A4E}" srcOrd="1" destOrd="0" presId="urn:microsoft.com/office/officeart/2005/8/layout/orgChart1"/>
    <dgm:cxn modelId="{4069E9E2-A1A4-4724-9519-1AA19E9010C9}" type="presParOf" srcId="{486AED31-3798-492F-A4B1-E2F3ED0F2826}" destId="{0815209D-7576-4654-86B5-2505C57F5F3D}" srcOrd="1" destOrd="0" presId="urn:microsoft.com/office/officeart/2005/8/layout/orgChart1"/>
    <dgm:cxn modelId="{78AA3674-7E19-47FB-8222-74D5BF7A50CE}" type="presParOf" srcId="{486AED31-3798-492F-A4B1-E2F3ED0F2826}" destId="{49300D55-9656-450C-ACF9-841309027415}" srcOrd="2" destOrd="0" presId="urn:microsoft.com/office/officeart/2005/8/layout/orgChart1"/>
    <dgm:cxn modelId="{398C0321-AE28-445A-B771-E3BF7741E72A}" type="presParOf" srcId="{88E27601-5BA3-439D-AD4E-643E7EA0D8D6}" destId="{3DFF062C-82B9-4655-8752-071882F505C3}" srcOrd="4" destOrd="0" presId="urn:microsoft.com/office/officeart/2005/8/layout/orgChart1"/>
    <dgm:cxn modelId="{F216CE50-2E27-4F2C-9737-3BDCFAE4120F}" type="presParOf" srcId="{88E27601-5BA3-439D-AD4E-643E7EA0D8D6}" destId="{F27CCECF-5434-47A6-A7CB-4A174A3D4012}" srcOrd="5" destOrd="0" presId="urn:microsoft.com/office/officeart/2005/8/layout/orgChart1"/>
    <dgm:cxn modelId="{DC01A363-D587-4355-9984-D0A2C52A6C55}" type="presParOf" srcId="{F27CCECF-5434-47A6-A7CB-4A174A3D4012}" destId="{4D3DFE8D-D882-46CF-922D-CF0398766D16}" srcOrd="0" destOrd="0" presId="urn:microsoft.com/office/officeart/2005/8/layout/orgChart1"/>
    <dgm:cxn modelId="{63287B63-FFF5-4F52-832D-421922EF1889}" type="presParOf" srcId="{4D3DFE8D-D882-46CF-922D-CF0398766D16}" destId="{CE8D6013-A8E3-4EBB-BEE4-C2773660B1AA}" srcOrd="0" destOrd="0" presId="urn:microsoft.com/office/officeart/2005/8/layout/orgChart1"/>
    <dgm:cxn modelId="{522DBF51-A2E5-47E7-B026-1458D38B87B5}" type="presParOf" srcId="{4D3DFE8D-D882-46CF-922D-CF0398766D16}" destId="{4254A670-C72A-45C5-AACD-A6789C3AAD8E}" srcOrd="1" destOrd="0" presId="urn:microsoft.com/office/officeart/2005/8/layout/orgChart1"/>
    <dgm:cxn modelId="{DA120920-1DC9-4C05-8D0A-42DA02BF769A}" type="presParOf" srcId="{F27CCECF-5434-47A6-A7CB-4A174A3D4012}" destId="{BDFFA3CC-909B-44CF-9CCA-65D081633B08}" srcOrd="1" destOrd="0" presId="urn:microsoft.com/office/officeart/2005/8/layout/orgChart1"/>
    <dgm:cxn modelId="{13B18EAE-401E-4771-83F3-879EC2A89315}" type="presParOf" srcId="{F27CCECF-5434-47A6-A7CB-4A174A3D4012}" destId="{62E932EF-2183-4472-A725-3307E5176E63}" srcOrd="2" destOrd="0" presId="urn:microsoft.com/office/officeart/2005/8/layout/orgChart1"/>
    <dgm:cxn modelId="{160A2E92-C0D8-4544-A04D-969BCD542E15}" type="presParOf" srcId="{3370137D-9498-4485-BFE9-5818A88FFBAD}" destId="{760A557C-E0C3-4F04-8B25-A648566A1260}" srcOrd="2" destOrd="0" presId="urn:microsoft.com/office/officeart/2005/8/layout/orgChart1"/>
    <dgm:cxn modelId="{72A6F43D-41FB-414F-B71B-3AB31820CE71}" type="presParOf" srcId="{DC9A9B72-0F40-40EA-9C45-F97B96885DDB}" destId="{13DA5607-13DA-4903-BB0D-7D780CA756C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1185F-12B5-42E0-8A23-3A1591C3FC71}"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s-CL"/>
        </a:p>
      </dgm:t>
    </dgm:pt>
    <dgm:pt modelId="{4662BFC7-14E2-4C0B-A95A-48105394504A}">
      <dgm:prSet phldrT="[Texto]"/>
      <dgm:spPr/>
      <dgm:t>
        <a:bodyPr/>
        <a:lstStyle/>
        <a:p>
          <a:r>
            <a:rPr lang="es-CL" dirty="0"/>
            <a:t>Una organización puede escoger: </a:t>
          </a:r>
        </a:p>
      </dgm:t>
    </dgm:pt>
    <dgm:pt modelId="{A47CF203-7EAA-4356-9332-4E23D0525691}" type="parTrans" cxnId="{689D6CDE-B795-45F7-9F60-298EF2C41130}">
      <dgm:prSet/>
      <dgm:spPr/>
      <dgm:t>
        <a:bodyPr/>
        <a:lstStyle/>
        <a:p>
          <a:endParaRPr lang="es-CL"/>
        </a:p>
      </dgm:t>
    </dgm:pt>
    <dgm:pt modelId="{7B6F9855-4E75-410E-B825-CE736FC83608}" type="sibTrans" cxnId="{689D6CDE-B795-45F7-9F60-298EF2C41130}">
      <dgm:prSet/>
      <dgm:spPr/>
      <dgm:t>
        <a:bodyPr/>
        <a:lstStyle/>
        <a:p>
          <a:endParaRPr lang="es-CL"/>
        </a:p>
      </dgm:t>
    </dgm:pt>
    <dgm:pt modelId="{7711BCAB-A5A0-4F05-89B5-2DFCB8F2674A}">
      <dgm:prSet phldrT="[Texto]"/>
      <dgm:spPr/>
      <dgm:t>
        <a:bodyPr/>
        <a:lstStyle/>
        <a:p>
          <a:r>
            <a:rPr lang="es-CL" dirty="0"/>
            <a:t>Una base de datos en un computador central. </a:t>
          </a:r>
        </a:p>
      </dgm:t>
    </dgm:pt>
    <dgm:pt modelId="{94ED3E8D-494C-41D9-AB26-50E9CBE7BA95}" type="parTrans" cxnId="{F776568F-C11F-4276-8A80-AA7EB4437C70}">
      <dgm:prSet/>
      <dgm:spPr/>
      <dgm:t>
        <a:bodyPr/>
        <a:lstStyle/>
        <a:p>
          <a:endParaRPr lang="es-CL"/>
        </a:p>
      </dgm:t>
    </dgm:pt>
    <dgm:pt modelId="{84C18F07-6D3C-4C18-AD46-2DB42060E0C8}" type="sibTrans" cxnId="{F776568F-C11F-4276-8A80-AA7EB4437C70}">
      <dgm:prSet/>
      <dgm:spPr/>
      <dgm:t>
        <a:bodyPr/>
        <a:lstStyle/>
        <a:p>
          <a:endParaRPr lang="es-CL"/>
        </a:p>
      </dgm:t>
    </dgm:pt>
    <dgm:pt modelId="{B226463B-9222-442D-B9EB-553FD96D2976}">
      <dgm:prSet phldrT="[Texto]"/>
      <dgm:spPr/>
      <dgm:t>
        <a:bodyPr/>
        <a:lstStyle/>
        <a:p>
          <a:r>
            <a:rPr lang="es-CL" dirty="0"/>
            <a:t>Una base de datos distribuida en los distintos computadores existentes en la organización.</a:t>
          </a:r>
        </a:p>
      </dgm:t>
    </dgm:pt>
    <dgm:pt modelId="{0C5E0B00-6250-496C-AC32-6ACEC09F6ACB}" type="parTrans" cxnId="{2C9863FD-34D1-4DFA-B8B3-CDA8157DF737}">
      <dgm:prSet/>
      <dgm:spPr/>
      <dgm:t>
        <a:bodyPr/>
        <a:lstStyle/>
        <a:p>
          <a:endParaRPr lang="es-CL"/>
        </a:p>
      </dgm:t>
    </dgm:pt>
    <dgm:pt modelId="{2FA8ACCE-42D2-4604-B098-C952B17B3966}" type="sibTrans" cxnId="{2C9863FD-34D1-4DFA-B8B3-CDA8157DF737}">
      <dgm:prSet/>
      <dgm:spPr/>
      <dgm:t>
        <a:bodyPr/>
        <a:lstStyle/>
        <a:p>
          <a:endParaRPr lang="es-CL"/>
        </a:p>
      </dgm:t>
    </dgm:pt>
    <dgm:pt modelId="{0283D060-BAB5-4401-95C3-1E7B6E73E99B}" type="pres">
      <dgm:prSet presAssocID="{4671185F-12B5-42E0-8A23-3A1591C3FC71}" presName="hierChild1" presStyleCnt="0">
        <dgm:presLayoutVars>
          <dgm:orgChart val="1"/>
          <dgm:chPref val="1"/>
          <dgm:dir/>
          <dgm:animOne val="branch"/>
          <dgm:animLvl val="lvl"/>
          <dgm:resizeHandles/>
        </dgm:presLayoutVars>
      </dgm:prSet>
      <dgm:spPr/>
    </dgm:pt>
    <dgm:pt modelId="{D17A6B3B-4A06-4CB5-B43C-192EAD7A07C4}" type="pres">
      <dgm:prSet presAssocID="{4662BFC7-14E2-4C0B-A95A-48105394504A}" presName="hierRoot1" presStyleCnt="0">
        <dgm:presLayoutVars>
          <dgm:hierBranch val="init"/>
        </dgm:presLayoutVars>
      </dgm:prSet>
      <dgm:spPr/>
    </dgm:pt>
    <dgm:pt modelId="{5829594F-AFE8-4F50-8E63-8CBDD06B4678}" type="pres">
      <dgm:prSet presAssocID="{4662BFC7-14E2-4C0B-A95A-48105394504A}" presName="rootComposite1" presStyleCnt="0"/>
      <dgm:spPr/>
    </dgm:pt>
    <dgm:pt modelId="{046DE160-DE14-4444-A450-B33209319F3D}" type="pres">
      <dgm:prSet presAssocID="{4662BFC7-14E2-4C0B-A95A-48105394504A}" presName="rootText1" presStyleLbl="node0" presStyleIdx="0" presStyleCnt="1">
        <dgm:presLayoutVars>
          <dgm:chPref val="3"/>
        </dgm:presLayoutVars>
      </dgm:prSet>
      <dgm:spPr/>
    </dgm:pt>
    <dgm:pt modelId="{8688FABB-9928-42E7-B9DC-85D0C296E966}" type="pres">
      <dgm:prSet presAssocID="{4662BFC7-14E2-4C0B-A95A-48105394504A}" presName="rootConnector1" presStyleLbl="node1" presStyleIdx="0" presStyleCnt="0"/>
      <dgm:spPr/>
    </dgm:pt>
    <dgm:pt modelId="{D97412E8-D0E5-4FF1-A74F-57BFED855200}" type="pres">
      <dgm:prSet presAssocID="{4662BFC7-14E2-4C0B-A95A-48105394504A}" presName="hierChild2" presStyleCnt="0"/>
      <dgm:spPr/>
    </dgm:pt>
    <dgm:pt modelId="{03DED4CF-AA04-4374-9EBE-8E0BF886CEAF}" type="pres">
      <dgm:prSet presAssocID="{94ED3E8D-494C-41D9-AB26-50E9CBE7BA95}" presName="Name37" presStyleLbl="parChTrans1D2" presStyleIdx="0" presStyleCnt="2"/>
      <dgm:spPr/>
    </dgm:pt>
    <dgm:pt modelId="{DAC288A3-BFCC-4EF3-891E-4105E325C44B}" type="pres">
      <dgm:prSet presAssocID="{7711BCAB-A5A0-4F05-89B5-2DFCB8F2674A}" presName="hierRoot2" presStyleCnt="0">
        <dgm:presLayoutVars>
          <dgm:hierBranch val="init"/>
        </dgm:presLayoutVars>
      </dgm:prSet>
      <dgm:spPr/>
    </dgm:pt>
    <dgm:pt modelId="{CEA2BE32-A4A6-4BAF-8BA5-3F0C6C0AFBA3}" type="pres">
      <dgm:prSet presAssocID="{7711BCAB-A5A0-4F05-89B5-2DFCB8F2674A}" presName="rootComposite" presStyleCnt="0"/>
      <dgm:spPr/>
    </dgm:pt>
    <dgm:pt modelId="{ED46689E-CAB8-481C-A116-34327E637EAE}" type="pres">
      <dgm:prSet presAssocID="{7711BCAB-A5A0-4F05-89B5-2DFCB8F2674A}" presName="rootText" presStyleLbl="node2" presStyleIdx="0" presStyleCnt="2">
        <dgm:presLayoutVars>
          <dgm:chPref val="3"/>
        </dgm:presLayoutVars>
      </dgm:prSet>
      <dgm:spPr/>
    </dgm:pt>
    <dgm:pt modelId="{FA7E5F51-A2BC-44F5-A9AC-2438168D06E2}" type="pres">
      <dgm:prSet presAssocID="{7711BCAB-A5A0-4F05-89B5-2DFCB8F2674A}" presName="rootConnector" presStyleLbl="node2" presStyleIdx="0" presStyleCnt="2"/>
      <dgm:spPr/>
    </dgm:pt>
    <dgm:pt modelId="{3C9CAD62-6FE3-49B0-A512-9FCF753F7691}" type="pres">
      <dgm:prSet presAssocID="{7711BCAB-A5A0-4F05-89B5-2DFCB8F2674A}" presName="hierChild4" presStyleCnt="0"/>
      <dgm:spPr/>
    </dgm:pt>
    <dgm:pt modelId="{1C11103E-8B25-4C32-8994-6B2D0CD31075}" type="pres">
      <dgm:prSet presAssocID="{7711BCAB-A5A0-4F05-89B5-2DFCB8F2674A}" presName="hierChild5" presStyleCnt="0"/>
      <dgm:spPr/>
    </dgm:pt>
    <dgm:pt modelId="{B49A0939-D2B1-4115-AEE7-F9DD31F5DCD5}" type="pres">
      <dgm:prSet presAssocID="{0C5E0B00-6250-496C-AC32-6ACEC09F6ACB}" presName="Name37" presStyleLbl="parChTrans1D2" presStyleIdx="1" presStyleCnt="2"/>
      <dgm:spPr/>
    </dgm:pt>
    <dgm:pt modelId="{3D784383-5114-420A-BAA7-005636CC34F3}" type="pres">
      <dgm:prSet presAssocID="{B226463B-9222-442D-B9EB-553FD96D2976}" presName="hierRoot2" presStyleCnt="0">
        <dgm:presLayoutVars>
          <dgm:hierBranch val="init"/>
        </dgm:presLayoutVars>
      </dgm:prSet>
      <dgm:spPr/>
    </dgm:pt>
    <dgm:pt modelId="{2F0B1D97-6A54-4692-92A7-2C67DA4CD581}" type="pres">
      <dgm:prSet presAssocID="{B226463B-9222-442D-B9EB-553FD96D2976}" presName="rootComposite" presStyleCnt="0"/>
      <dgm:spPr/>
    </dgm:pt>
    <dgm:pt modelId="{2A93A791-F895-47D9-8EFC-22EB9C29CE42}" type="pres">
      <dgm:prSet presAssocID="{B226463B-9222-442D-B9EB-553FD96D2976}" presName="rootText" presStyleLbl="node2" presStyleIdx="1" presStyleCnt="2">
        <dgm:presLayoutVars>
          <dgm:chPref val="3"/>
        </dgm:presLayoutVars>
      </dgm:prSet>
      <dgm:spPr/>
    </dgm:pt>
    <dgm:pt modelId="{BB0EEF8E-BC9C-4DB6-8486-F9F35BB38B41}" type="pres">
      <dgm:prSet presAssocID="{B226463B-9222-442D-B9EB-553FD96D2976}" presName="rootConnector" presStyleLbl="node2" presStyleIdx="1" presStyleCnt="2"/>
      <dgm:spPr/>
    </dgm:pt>
    <dgm:pt modelId="{4BABD881-E7F4-48AA-8F2C-FB154B6827A6}" type="pres">
      <dgm:prSet presAssocID="{B226463B-9222-442D-B9EB-553FD96D2976}" presName="hierChild4" presStyleCnt="0"/>
      <dgm:spPr/>
    </dgm:pt>
    <dgm:pt modelId="{8CB085DE-9297-4DD6-AA87-D9D1954EB41B}" type="pres">
      <dgm:prSet presAssocID="{B226463B-9222-442D-B9EB-553FD96D2976}" presName="hierChild5" presStyleCnt="0"/>
      <dgm:spPr/>
    </dgm:pt>
    <dgm:pt modelId="{99675354-AC7A-42D5-AF43-796929ACB11F}" type="pres">
      <dgm:prSet presAssocID="{4662BFC7-14E2-4C0B-A95A-48105394504A}" presName="hierChild3" presStyleCnt="0"/>
      <dgm:spPr/>
    </dgm:pt>
  </dgm:ptLst>
  <dgm:cxnLst>
    <dgm:cxn modelId="{11A92D16-2F02-4AE3-900A-FCD3B8BA2A8B}" type="presOf" srcId="{4671185F-12B5-42E0-8A23-3A1591C3FC71}" destId="{0283D060-BAB5-4401-95C3-1E7B6E73E99B}" srcOrd="0" destOrd="0" presId="urn:microsoft.com/office/officeart/2005/8/layout/orgChart1"/>
    <dgm:cxn modelId="{1434B019-B804-4529-9D29-557DEDF574C1}" type="presOf" srcId="{4662BFC7-14E2-4C0B-A95A-48105394504A}" destId="{046DE160-DE14-4444-A450-B33209319F3D}" srcOrd="0" destOrd="0" presId="urn:microsoft.com/office/officeart/2005/8/layout/orgChart1"/>
    <dgm:cxn modelId="{6F460C1C-05A4-4CEE-A01A-DD3E571A5503}" type="presOf" srcId="{0C5E0B00-6250-496C-AC32-6ACEC09F6ACB}" destId="{B49A0939-D2B1-4115-AEE7-F9DD31F5DCD5}" srcOrd="0" destOrd="0" presId="urn:microsoft.com/office/officeart/2005/8/layout/orgChart1"/>
    <dgm:cxn modelId="{BBD19527-E616-4E1B-B964-79D4E3FC6885}" type="presOf" srcId="{7711BCAB-A5A0-4F05-89B5-2DFCB8F2674A}" destId="{FA7E5F51-A2BC-44F5-A9AC-2438168D06E2}" srcOrd="1" destOrd="0" presId="urn:microsoft.com/office/officeart/2005/8/layout/orgChart1"/>
    <dgm:cxn modelId="{143B3E2A-C4DF-4CF0-B184-F0CF931302E8}" type="presOf" srcId="{7711BCAB-A5A0-4F05-89B5-2DFCB8F2674A}" destId="{ED46689E-CAB8-481C-A116-34327E637EAE}" srcOrd="0" destOrd="0" presId="urn:microsoft.com/office/officeart/2005/8/layout/orgChart1"/>
    <dgm:cxn modelId="{7740454D-8888-47A5-AD14-C928FF891FCA}" type="presOf" srcId="{4662BFC7-14E2-4C0B-A95A-48105394504A}" destId="{8688FABB-9928-42E7-B9DC-85D0C296E966}" srcOrd="1" destOrd="0" presId="urn:microsoft.com/office/officeart/2005/8/layout/orgChart1"/>
    <dgm:cxn modelId="{0C52914F-BFF4-44FF-9C0E-F7AE895B4305}" type="presOf" srcId="{B226463B-9222-442D-B9EB-553FD96D2976}" destId="{BB0EEF8E-BC9C-4DB6-8486-F9F35BB38B41}" srcOrd="1" destOrd="0" presId="urn:microsoft.com/office/officeart/2005/8/layout/orgChart1"/>
    <dgm:cxn modelId="{F776568F-C11F-4276-8A80-AA7EB4437C70}" srcId="{4662BFC7-14E2-4C0B-A95A-48105394504A}" destId="{7711BCAB-A5A0-4F05-89B5-2DFCB8F2674A}" srcOrd="0" destOrd="0" parTransId="{94ED3E8D-494C-41D9-AB26-50E9CBE7BA95}" sibTransId="{84C18F07-6D3C-4C18-AD46-2DB42060E0C8}"/>
    <dgm:cxn modelId="{689D6CDE-B795-45F7-9F60-298EF2C41130}" srcId="{4671185F-12B5-42E0-8A23-3A1591C3FC71}" destId="{4662BFC7-14E2-4C0B-A95A-48105394504A}" srcOrd="0" destOrd="0" parTransId="{A47CF203-7EAA-4356-9332-4E23D0525691}" sibTransId="{7B6F9855-4E75-410E-B825-CE736FC83608}"/>
    <dgm:cxn modelId="{D0E103E4-087C-45E9-8FEF-780E8059BF92}" type="presOf" srcId="{94ED3E8D-494C-41D9-AB26-50E9CBE7BA95}" destId="{03DED4CF-AA04-4374-9EBE-8E0BF886CEAF}" srcOrd="0" destOrd="0" presId="urn:microsoft.com/office/officeart/2005/8/layout/orgChart1"/>
    <dgm:cxn modelId="{5E6323E8-5541-427D-A397-4AF9C4AC5A66}" type="presOf" srcId="{B226463B-9222-442D-B9EB-553FD96D2976}" destId="{2A93A791-F895-47D9-8EFC-22EB9C29CE42}" srcOrd="0" destOrd="0" presId="urn:microsoft.com/office/officeart/2005/8/layout/orgChart1"/>
    <dgm:cxn modelId="{2C9863FD-34D1-4DFA-B8B3-CDA8157DF737}" srcId="{4662BFC7-14E2-4C0B-A95A-48105394504A}" destId="{B226463B-9222-442D-B9EB-553FD96D2976}" srcOrd="1" destOrd="0" parTransId="{0C5E0B00-6250-496C-AC32-6ACEC09F6ACB}" sibTransId="{2FA8ACCE-42D2-4604-B098-C952B17B3966}"/>
    <dgm:cxn modelId="{48BDE69C-E8C1-4B6A-AE11-56E15F05F7F2}" type="presParOf" srcId="{0283D060-BAB5-4401-95C3-1E7B6E73E99B}" destId="{D17A6B3B-4A06-4CB5-B43C-192EAD7A07C4}" srcOrd="0" destOrd="0" presId="urn:microsoft.com/office/officeart/2005/8/layout/orgChart1"/>
    <dgm:cxn modelId="{8B386093-9F94-45CE-B75F-BF3541F740C1}" type="presParOf" srcId="{D17A6B3B-4A06-4CB5-B43C-192EAD7A07C4}" destId="{5829594F-AFE8-4F50-8E63-8CBDD06B4678}" srcOrd="0" destOrd="0" presId="urn:microsoft.com/office/officeart/2005/8/layout/orgChart1"/>
    <dgm:cxn modelId="{1043B951-A86D-46A8-B0A2-A5E5B738983B}" type="presParOf" srcId="{5829594F-AFE8-4F50-8E63-8CBDD06B4678}" destId="{046DE160-DE14-4444-A450-B33209319F3D}" srcOrd="0" destOrd="0" presId="urn:microsoft.com/office/officeart/2005/8/layout/orgChart1"/>
    <dgm:cxn modelId="{445CCC91-A01D-4136-9645-533E92D49B88}" type="presParOf" srcId="{5829594F-AFE8-4F50-8E63-8CBDD06B4678}" destId="{8688FABB-9928-42E7-B9DC-85D0C296E966}" srcOrd="1" destOrd="0" presId="urn:microsoft.com/office/officeart/2005/8/layout/orgChart1"/>
    <dgm:cxn modelId="{EFFF6D0E-3AA7-492B-A8F6-5AB37909C9B7}" type="presParOf" srcId="{D17A6B3B-4A06-4CB5-B43C-192EAD7A07C4}" destId="{D97412E8-D0E5-4FF1-A74F-57BFED855200}" srcOrd="1" destOrd="0" presId="urn:microsoft.com/office/officeart/2005/8/layout/orgChart1"/>
    <dgm:cxn modelId="{FA422CDE-7C0D-4E4D-892C-07907F047D74}" type="presParOf" srcId="{D97412E8-D0E5-4FF1-A74F-57BFED855200}" destId="{03DED4CF-AA04-4374-9EBE-8E0BF886CEAF}" srcOrd="0" destOrd="0" presId="urn:microsoft.com/office/officeart/2005/8/layout/orgChart1"/>
    <dgm:cxn modelId="{508000C6-30BE-4FAC-9C6E-2BC796B9E599}" type="presParOf" srcId="{D97412E8-D0E5-4FF1-A74F-57BFED855200}" destId="{DAC288A3-BFCC-4EF3-891E-4105E325C44B}" srcOrd="1" destOrd="0" presId="urn:microsoft.com/office/officeart/2005/8/layout/orgChart1"/>
    <dgm:cxn modelId="{F74EC862-DC12-43CA-85A1-1D229D56E583}" type="presParOf" srcId="{DAC288A3-BFCC-4EF3-891E-4105E325C44B}" destId="{CEA2BE32-A4A6-4BAF-8BA5-3F0C6C0AFBA3}" srcOrd="0" destOrd="0" presId="urn:microsoft.com/office/officeart/2005/8/layout/orgChart1"/>
    <dgm:cxn modelId="{09083EAC-E69A-432B-AA12-F307379A84F9}" type="presParOf" srcId="{CEA2BE32-A4A6-4BAF-8BA5-3F0C6C0AFBA3}" destId="{ED46689E-CAB8-481C-A116-34327E637EAE}" srcOrd="0" destOrd="0" presId="urn:microsoft.com/office/officeart/2005/8/layout/orgChart1"/>
    <dgm:cxn modelId="{452D9131-7A72-4C39-9ED5-E9E17BABB60C}" type="presParOf" srcId="{CEA2BE32-A4A6-4BAF-8BA5-3F0C6C0AFBA3}" destId="{FA7E5F51-A2BC-44F5-A9AC-2438168D06E2}" srcOrd="1" destOrd="0" presId="urn:microsoft.com/office/officeart/2005/8/layout/orgChart1"/>
    <dgm:cxn modelId="{FCECFCAD-504D-4D5C-8165-002379A0FAF7}" type="presParOf" srcId="{DAC288A3-BFCC-4EF3-891E-4105E325C44B}" destId="{3C9CAD62-6FE3-49B0-A512-9FCF753F7691}" srcOrd="1" destOrd="0" presId="urn:microsoft.com/office/officeart/2005/8/layout/orgChart1"/>
    <dgm:cxn modelId="{530353B9-398C-4341-BD2A-89D51D10241D}" type="presParOf" srcId="{DAC288A3-BFCC-4EF3-891E-4105E325C44B}" destId="{1C11103E-8B25-4C32-8994-6B2D0CD31075}" srcOrd="2" destOrd="0" presId="urn:microsoft.com/office/officeart/2005/8/layout/orgChart1"/>
    <dgm:cxn modelId="{8C8662B3-29D3-4C62-BC9D-B131DFAD95C6}" type="presParOf" srcId="{D97412E8-D0E5-4FF1-A74F-57BFED855200}" destId="{B49A0939-D2B1-4115-AEE7-F9DD31F5DCD5}" srcOrd="2" destOrd="0" presId="urn:microsoft.com/office/officeart/2005/8/layout/orgChart1"/>
    <dgm:cxn modelId="{8C3EB8BC-8EA9-4402-ABD0-CCE005216044}" type="presParOf" srcId="{D97412E8-D0E5-4FF1-A74F-57BFED855200}" destId="{3D784383-5114-420A-BAA7-005636CC34F3}" srcOrd="3" destOrd="0" presId="urn:microsoft.com/office/officeart/2005/8/layout/orgChart1"/>
    <dgm:cxn modelId="{C03E160C-CF7C-49A6-B243-884BFE6B902E}" type="presParOf" srcId="{3D784383-5114-420A-BAA7-005636CC34F3}" destId="{2F0B1D97-6A54-4692-92A7-2C67DA4CD581}" srcOrd="0" destOrd="0" presId="urn:microsoft.com/office/officeart/2005/8/layout/orgChart1"/>
    <dgm:cxn modelId="{431E5008-3F38-43F9-979C-02B4451498E2}" type="presParOf" srcId="{2F0B1D97-6A54-4692-92A7-2C67DA4CD581}" destId="{2A93A791-F895-47D9-8EFC-22EB9C29CE42}" srcOrd="0" destOrd="0" presId="urn:microsoft.com/office/officeart/2005/8/layout/orgChart1"/>
    <dgm:cxn modelId="{7781268E-B4C5-4B8F-BAA5-453B26F7083A}" type="presParOf" srcId="{2F0B1D97-6A54-4692-92A7-2C67DA4CD581}" destId="{BB0EEF8E-BC9C-4DB6-8486-F9F35BB38B41}" srcOrd="1" destOrd="0" presId="urn:microsoft.com/office/officeart/2005/8/layout/orgChart1"/>
    <dgm:cxn modelId="{D008814C-E2F0-441C-9F22-BEEEB008E000}" type="presParOf" srcId="{3D784383-5114-420A-BAA7-005636CC34F3}" destId="{4BABD881-E7F4-48AA-8F2C-FB154B6827A6}" srcOrd="1" destOrd="0" presId="urn:microsoft.com/office/officeart/2005/8/layout/orgChart1"/>
    <dgm:cxn modelId="{F3058B9A-ADC6-4C56-A4B5-4C735D0CC301}" type="presParOf" srcId="{3D784383-5114-420A-BAA7-005636CC34F3}" destId="{8CB085DE-9297-4DD6-AA87-D9D1954EB41B}" srcOrd="2" destOrd="0" presId="urn:microsoft.com/office/officeart/2005/8/layout/orgChart1"/>
    <dgm:cxn modelId="{D9A9AF21-7552-4A86-ACC8-AFD77C7EE662}" type="presParOf" srcId="{D17A6B3B-4A06-4CB5-B43C-192EAD7A07C4}" destId="{99675354-AC7A-42D5-AF43-796929ACB11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C100AE-1A7B-4BFF-B49C-22034F23CB31}" type="doc">
      <dgm:prSet loTypeId="urn:microsoft.com/office/officeart/2005/8/layout/radial1" loCatId="relationship" qsTypeId="urn:microsoft.com/office/officeart/2005/8/quickstyle/simple1" qsCatId="simple" csTypeId="urn:microsoft.com/office/officeart/2005/8/colors/accent2_2" csCatId="accent2" phldr="1"/>
      <dgm:spPr/>
      <dgm:t>
        <a:bodyPr/>
        <a:lstStyle/>
        <a:p>
          <a:endParaRPr lang="es-CL"/>
        </a:p>
      </dgm:t>
    </dgm:pt>
    <dgm:pt modelId="{6F70FE26-67C6-4938-BE02-7547CA57F184}">
      <dgm:prSet phldrT="[Texto]" custT="1"/>
      <dgm:spPr>
        <a:solidFill>
          <a:srgbClr val="ED7D31"/>
        </a:solidFill>
      </dgm:spPr>
      <dgm:t>
        <a:bodyPr/>
        <a:lstStyle/>
        <a:p>
          <a:r>
            <a:rPr lang="es-CL" sz="1200"/>
            <a:t>Enfoque tradicional de procesamiento de datos </a:t>
          </a:r>
          <a:endParaRPr lang="es-CL" sz="1200" dirty="0"/>
        </a:p>
      </dgm:t>
    </dgm:pt>
    <dgm:pt modelId="{220474EA-CCA2-4B4A-BE73-37E4D28465C0}" type="parTrans" cxnId="{3EAD169F-7177-4D3E-88DF-809A4A160C74}">
      <dgm:prSet/>
      <dgm:spPr/>
      <dgm:t>
        <a:bodyPr/>
        <a:lstStyle/>
        <a:p>
          <a:endParaRPr lang="es-CL"/>
        </a:p>
      </dgm:t>
    </dgm:pt>
    <dgm:pt modelId="{6955F2A3-9423-4BA7-B50D-512D14D13DBD}" type="sibTrans" cxnId="{3EAD169F-7177-4D3E-88DF-809A4A160C74}">
      <dgm:prSet/>
      <dgm:spPr/>
      <dgm:t>
        <a:bodyPr/>
        <a:lstStyle/>
        <a:p>
          <a:endParaRPr lang="es-CL"/>
        </a:p>
      </dgm:t>
    </dgm:pt>
    <dgm:pt modelId="{2AAB47A6-ED52-4F7A-958B-8E6E4145AAF4}">
      <dgm:prSet phldrT="[Texto]" custT="1"/>
      <dgm:spPr>
        <a:solidFill>
          <a:srgbClr val="D9D9D9"/>
        </a:solidFill>
      </dgm:spPr>
      <dgm:t>
        <a:bodyPr/>
        <a:lstStyle/>
        <a:p>
          <a:r>
            <a:rPr lang="es-CL" sz="1200">
              <a:solidFill>
                <a:schemeClr val="tx2">
                  <a:lumMod val="50000"/>
                </a:schemeClr>
              </a:solidFill>
            </a:rPr>
            <a:t>Inflexibilidad </a:t>
          </a:r>
          <a:endParaRPr lang="es-CL" sz="1200" dirty="0">
            <a:solidFill>
              <a:schemeClr val="tx2">
                <a:lumMod val="50000"/>
              </a:schemeClr>
            </a:solidFill>
          </a:endParaRPr>
        </a:p>
      </dgm:t>
    </dgm:pt>
    <dgm:pt modelId="{05456AA8-E8E9-493C-A15C-D81734EB4462}" type="parTrans" cxnId="{7D682AAB-4544-4B4B-B294-DFC54F0667D8}">
      <dgm:prSet/>
      <dgm:spPr/>
      <dgm:t>
        <a:bodyPr/>
        <a:lstStyle/>
        <a:p>
          <a:endParaRPr lang="es-CL"/>
        </a:p>
      </dgm:t>
    </dgm:pt>
    <dgm:pt modelId="{3BEE8F43-AF45-4B4F-A2EF-1456B6B7605A}" type="sibTrans" cxnId="{7D682AAB-4544-4B4B-B294-DFC54F0667D8}">
      <dgm:prSet/>
      <dgm:spPr/>
      <dgm:t>
        <a:bodyPr/>
        <a:lstStyle/>
        <a:p>
          <a:endParaRPr lang="es-CL"/>
        </a:p>
      </dgm:t>
    </dgm:pt>
    <dgm:pt modelId="{AF0109D0-646E-47A4-88C9-B8C87BB000EA}">
      <dgm:prSet phldrT="[Texto]" custT="1"/>
      <dgm:spPr>
        <a:solidFill>
          <a:srgbClr val="D9D9D9"/>
        </a:solidFill>
      </dgm:spPr>
      <dgm:t>
        <a:bodyPr/>
        <a:lstStyle/>
        <a:p>
          <a:r>
            <a:rPr lang="es-CL" sz="1200">
              <a:solidFill>
                <a:schemeClr val="tx2">
                  <a:lumMod val="50000"/>
                </a:schemeClr>
              </a:solidFill>
            </a:rPr>
            <a:t>Redundancia no controlada </a:t>
          </a:r>
          <a:endParaRPr lang="es-CL" sz="1200" dirty="0">
            <a:solidFill>
              <a:schemeClr val="tx2">
                <a:lumMod val="50000"/>
              </a:schemeClr>
            </a:solidFill>
          </a:endParaRPr>
        </a:p>
      </dgm:t>
    </dgm:pt>
    <dgm:pt modelId="{3B71B618-0C7D-41A6-8CA8-77B65EFC9279}" type="parTrans" cxnId="{86525B0B-5038-4C91-AD5A-2F4CCDDD9CBB}">
      <dgm:prSet/>
      <dgm:spPr/>
      <dgm:t>
        <a:bodyPr/>
        <a:lstStyle/>
        <a:p>
          <a:endParaRPr lang="es-CL"/>
        </a:p>
      </dgm:t>
    </dgm:pt>
    <dgm:pt modelId="{90177CE8-84B2-4C98-A931-7F48BC9E7422}" type="sibTrans" cxnId="{86525B0B-5038-4C91-AD5A-2F4CCDDD9CBB}">
      <dgm:prSet/>
      <dgm:spPr/>
      <dgm:t>
        <a:bodyPr/>
        <a:lstStyle/>
        <a:p>
          <a:endParaRPr lang="es-CL"/>
        </a:p>
      </dgm:t>
    </dgm:pt>
    <dgm:pt modelId="{BF0FDF0E-6684-4AE1-8AF3-DB92BA6BE76D}">
      <dgm:prSet phldrT="[Texto]" custT="1"/>
      <dgm:spPr>
        <a:solidFill>
          <a:srgbClr val="D9D9D9"/>
        </a:solidFill>
      </dgm:spPr>
      <dgm:t>
        <a:bodyPr/>
        <a:lstStyle/>
        <a:p>
          <a:r>
            <a:rPr lang="es-CL" sz="1200">
              <a:solidFill>
                <a:schemeClr val="tx2">
                  <a:lumMod val="50000"/>
                </a:schemeClr>
              </a:solidFill>
            </a:rPr>
            <a:t>Inconsistencia de datos </a:t>
          </a:r>
          <a:endParaRPr lang="es-CL" sz="1200" dirty="0">
            <a:solidFill>
              <a:schemeClr val="tx2">
                <a:lumMod val="50000"/>
              </a:schemeClr>
            </a:solidFill>
          </a:endParaRPr>
        </a:p>
      </dgm:t>
    </dgm:pt>
    <dgm:pt modelId="{0BD699A8-6AED-4A30-A47A-82DC0D1F8064}" type="parTrans" cxnId="{753BE624-B1B9-4C0A-AE2A-BEEED219BFD7}">
      <dgm:prSet/>
      <dgm:spPr/>
      <dgm:t>
        <a:bodyPr/>
        <a:lstStyle/>
        <a:p>
          <a:endParaRPr lang="es-CL"/>
        </a:p>
      </dgm:t>
    </dgm:pt>
    <dgm:pt modelId="{18B581A3-3F2A-4D97-9509-EBFD872BC7D1}" type="sibTrans" cxnId="{753BE624-B1B9-4C0A-AE2A-BEEED219BFD7}">
      <dgm:prSet/>
      <dgm:spPr/>
      <dgm:t>
        <a:bodyPr/>
        <a:lstStyle/>
        <a:p>
          <a:endParaRPr lang="es-CL"/>
        </a:p>
      </dgm:t>
    </dgm:pt>
    <dgm:pt modelId="{2782EFC9-9858-4782-9F84-47B4D9762171}">
      <dgm:prSet phldrT="[Texto]" custT="1"/>
      <dgm:spPr>
        <a:solidFill>
          <a:srgbClr val="D9D9D9"/>
        </a:solidFill>
      </dgm:spPr>
      <dgm:t>
        <a:bodyPr/>
        <a:lstStyle/>
        <a:p>
          <a:r>
            <a:rPr lang="es-CL" sz="1200" dirty="0">
              <a:solidFill>
                <a:schemeClr val="tx2">
                  <a:lumMod val="50000"/>
                </a:schemeClr>
              </a:solidFill>
            </a:rPr>
            <a:t>Estandarización deficiente </a:t>
          </a:r>
        </a:p>
      </dgm:t>
    </dgm:pt>
    <dgm:pt modelId="{5BAC7D9D-0878-4723-BE66-945B1B9FCCA1}" type="parTrans" cxnId="{85543936-878D-4F72-955A-B1CEF45ED882}">
      <dgm:prSet/>
      <dgm:spPr/>
      <dgm:t>
        <a:bodyPr/>
        <a:lstStyle/>
        <a:p>
          <a:endParaRPr lang="es-CL"/>
        </a:p>
      </dgm:t>
    </dgm:pt>
    <dgm:pt modelId="{EA4A9C13-BE02-4A37-9111-511BA4B2257A}" type="sibTrans" cxnId="{85543936-878D-4F72-955A-B1CEF45ED882}">
      <dgm:prSet/>
      <dgm:spPr/>
      <dgm:t>
        <a:bodyPr/>
        <a:lstStyle/>
        <a:p>
          <a:endParaRPr lang="es-CL"/>
        </a:p>
      </dgm:t>
    </dgm:pt>
    <dgm:pt modelId="{A6D03F61-60CF-472F-B98F-DBC5BE08131C}">
      <dgm:prSet phldrT="[Texto]" custT="1"/>
      <dgm:spPr>
        <a:solidFill>
          <a:srgbClr val="D9D9D9"/>
        </a:solidFill>
      </dgm:spPr>
      <dgm:t>
        <a:bodyPr/>
        <a:lstStyle/>
        <a:p>
          <a:r>
            <a:rPr lang="es-CL" sz="1200" dirty="0">
              <a:solidFill>
                <a:schemeClr val="tx2">
                  <a:lumMod val="50000"/>
                </a:schemeClr>
              </a:solidFill>
            </a:rPr>
            <a:t>Excesiva mantención </a:t>
          </a:r>
        </a:p>
      </dgm:t>
    </dgm:pt>
    <dgm:pt modelId="{BE61821C-EBFE-4180-9E47-09D58FE41615}" type="parTrans" cxnId="{B37B1CAA-45F5-469E-BA13-4D622103E371}">
      <dgm:prSet/>
      <dgm:spPr/>
      <dgm:t>
        <a:bodyPr/>
        <a:lstStyle/>
        <a:p>
          <a:endParaRPr lang="es-CL"/>
        </a:p>
      </dgm:t>
    </dgm:pt>
    <dgm:pt modelId="{C1EEE728-55DD-4609-86EE-B6ACEE396340}" type="sibTrans" cxnId="{B37B1CAA-45F5-469E-BA13-4D622103E371}">
      <dgm:prSet/>
      <dgm:spPr/>
      <dgm:t>
        <a:bodyPr/>
        <a:lstStyle/>
        <a:p>
          <a:endParaRPr lang="es-CL"/>
        </a:p>
      </dgm:t>
    </dgm:pt>
    <dgm:pt modelId="{ECDFA718-9FFF-4E56-8D1B-A234FAD53CAA}">
      <dgm:prSet phldrT="[Texto]" custT="1"/>
      <dgm:spPr>
        <a:solidFill>
          <a:srgbClr val="D9D9D9"/>
        </a:solidFill>
      </dgm:spPr>
      <dgm:t>
        <a:bodyPr/>
        <a:lstStyle/>
        <a:p>
          <a:r>
            <a:rPr lang="es-CL" sz="1200">
              <a:solidFill>
                <a:schemeClr val="tx2">
                  <a:lumMod val="50000"/>
                </a:schemeClr>
              </a:solidFill>
            </a:rPr>
            <a:t>Escasa posibilidad de compartir datos </a:t>
          </a:r>
          <a:endParaRPr lang="es-CL" sz="1200" dirty="0">
            <a:solidFill>
              <a:schemeClr val="tx2">
                <a:lumMod val="50000"/>
              </a:schemeClr>
            </a:solidFill>
          </a:endParaRPr>
        </a:p>
      </dgm:t>
    </dgm:pt>
    <dgm:pt modelId="{B11E7C8D-CE16-4032-9D1D-7C013B1BC8D2}" type="parTrans" cxnId="{69AC50C9-8483-4DCF-A091-5D47B81F4725}">
      <dgm:prSet/>
      <dgm:spPr/>
      <dgm:t>
        <a:bodyPr/>
        <a:lstStyle/>
        <a:p>
          <a:endParaRPr lang="es-CL"/>
        </a:p>
      </dgm:t>
    </dgm:pt>
    <dgm:pt modelId="{02D6D9DE-3848-4D93-BFBC-BEEFD4D536B1}" type="sibTrans" cxnId="{69AC50C9-8483-4DCF-A091-5D47B81F4725}">
      <dgm:prSet/>
      <dgm:spPr/>
      <dgm:t>
        <a:bodyPr/>
        <a:lstStyle/>
        <a:p>
          <a:endParaRPr lang="es-CL"/>
        </a:p>
      </dgm:t>
    </dgm:pt>
    <dgm:pt modelId="{AE89BFE9-B8AA-44BD-BC7B-E53953EEFFC0}">
      <dgm:prSet phldrT="[Texto]" custT="1"/>
      <dgm:spPr>
        <a:solidFill>
          <a:srgbClr val="D9D9D9"/>
        </a:solidFill>
      </dgm:spPr>
      <dgm:t>
        <a:bodyPr/>
        <a:lstStyle/>
        <a:p>
          <a:r>
            <a:rPr lang="es-CL" sz="1200">
              <a:solidFill>
                <a:schemeClr val="tx2">
                  <a:lumMod val="50000"/>
                </a:schemeClr>
              </a:solidFill>
            </a:rPr>
            <a:t>Baja productividad del programador </a:t>
          </a:r>
          <a:endParaRPr lang="es-CL" sz="1200" dirty="0">
            <a:solidFill>
              <a:schemeClr val="tx2">
                <a:lumMod val="50000"/>
              </a:schemeClr>
            </a:solidFill>
          </a:endParaRPr>
        </a:p>
      </dgm:t>
    </dgm:pt>
    <dgm:pt modelId="{6EA5BC06-C1DB-4955-AF82-ADDE4BE63635}" type="parTrans" cxnId="{C4DF3CE8-47B0-4C32-8EC2-A71CBAAADBB1}">
      <dgm:prSet/>
      <dgm:spPr/>
      <dgm:t>
        <a:bodyPr/>
        <a:lstStyle/>
        <a:p>
          <a:endParaRPr lang="es-CL"/>
        </a:p>
      </dgm:t>
    </dgm:pt>
    <dgm:pt modelId="{7B10BE7A-A7FB-463B-A588-6139A13BB8B0}" type="sibTrans" cxnId="{C4DF3CE8-47B0-4C32-8EC2-A71CBAAADBB1}">
      <dgm:prSet/>
      <dgm:spPr/>
      <dgm:t>
        <a:bodyPr/>
        <a:lstStyle/>
        <a:p>
          <a:endParaRPr lang="es-CL"/>
        </a:p>
      </dgm:t>
    </dgm:pt>
    <dgm:pt modelId="{B28E78D9-3D43-4EF9-82B1-9EAE2CBBF64D}" type="pres">
      <dgm:prSet presAssocID="{E3C100AE-1A7B-4BFF-B49C-22034F23CB31}" presName="cycle" presStyleCnt="0">
        <dgm:presLayoutVars>
          <dgm:chMax val="1"/>
          <dgm:dir/>
          <dgm:animLvl val="ctr"/>
          <dgm:resizeHandles val="exact"/>
        </dgm:presLayoutVars>
      </dgm:prSet>
      <dgm:spPr/>
    </dgm:pt>
    <dgm:pt modelId="{2A954208-BAEC-4D0C-B1BF-10C14DE28E40}" type="pres">
      <dgm:prSet presAssocID="{6F70FE26-67C6-4938-BE02-7547CA57F184}" presName="centerShape" presStyleLbl="node0" presStyleIdx="0" presStyleCnt="1" custScaleX="136907"/>
      <dgm:spPr/>
    </dgm:pt>
    <dgm:pt modelId="{3624A2CD-EA38-4AE6-B097-0E6E709DC385}" type="pres">
      <dgm:prSet presAssocID="{05456AA8-E8E9-493C-A15C-D81734EB4462}" presName="Name9" presStyleLbl="parChTrans1D2" presStyleIdx="0" presStyleCnt="7"/>
      <dgm:spPr/>
    </dgm:pt>
    <dgm:pt modelId="{93081936-E52A-4780-82A2-C4EA1FC6AD53}" type="pres">
      <dgm:prSet presAssocID="{05456AA8-E8E9-493C-A15C-D81734EB4462}" presName="connTx" presStyleLbl="parChTrans1D2" presStyleIdx="0" presStyleCnt="7"/>
      <dgm:spPr/>
    </dgm:pt>
    <dgm:pt modelId="{F4A9C06F-A906-469E-BECE-5EB640C1519E}" type="pres">
      <dgm:prSet presAssocID="{2AAB47A6-ED52-4F7A-958B-8E6E4145AAF4}" presName="node" presStyleLbl="node1" presStyleIdx="0" presStyleCnt="7" custScaleX="120804">
        <dgm:presLayoutVars>
          <dgm:bulletEnabled val="1"/>
        </dgm:presLayoutVars>
      </dgm:prSet>
      <dgm:spPr/>
    </dgm:pt>
    <dgm:pt modelId="{158B0A9F-EA5E-4529-84A7-6D1B47934026}" type="pres">
      <dgm:prSet presAssocID="{3B71B618-0C7D-41A6-8CA8-77B65EFC9279}" presName="Name9" presStyleLbl="parChTrans1D2" presStyleIdx="1" presStyleCnt="7"/>
      <dgm:spPr/>
    </dgm:pt>
    <dgm:pt modelId="{04CE36CF-42C3-4300-AC8F-549D3E9E8C10}" type="pres">
      <dgm:prSet presAssocID="{3B71B618-0C7D-41A6-8CA8-77B65EFC9279}" presName="connTx" presStyleLbl="parChTrans1D2" presStyleIdx="1" presStyleCnt="7"/>
      <dgm:spPr/>
    </dgm:pt>
    <dgm:pt modelId="{168E57E0-3154-44EE-A5AF-5E5E17D756C6}" type="pres">
      <dgm:prSet presAssocID="{AF0109D0-646E-47A4-88C9-B8C87BB000EA}" presName="node" presStyleLbl="node1" presStyleIdx="1" presStyleCnt="7" custScaleX="120804">
        <dgm:presLayoutVars>
          <dgm:bulletEnabled val="1"/>
        </dgm:presLayoutVars>
      </dgm:prSet>
      <dgm:spPr/>
    </dgm:pt>
    <dgm:pt modelId="{C04B0D4B-95C1-4E8B-AA0E-70CA22A657B1}" type="pres">
      <dgm:prSet presAssocID="{0BD699A8-6AED-4A30-A47A-82DC0D1F8064}" presName="Name9" presStyleLbl="parChTrans1D2" presStyleIdx="2" presStyleCnt="7"/>
      <dgm:spPr/>
    </dgm:pt>
    <dgm:pt modelId="{16A46F8A-9701-4DD7-BA36-21D0B1426E0D}" type="pres">
      <dgm:prSet presAssocID="{0BD699A8-6AED-4A30-A47A-82DC0D1F8064}" presName="connTx" presStyleLbl="parChTrans1D2" presStyleIdx="2" presStyleCnt="7"/>
      <dgm:spPr/>
    </dgm:pt>
    <dgm:pt modelId="{AF211B3C-EBDE-4916-9CD1-E2E1275F8028}" type="pres">
      <dgm:prSet presAssocID="{BF0FDF0E-6684-4AE1-8AF3-DB92BA6BE76D}" presName="node" presStyleLbl="node1" presStyleIdx="2" presStyleCnt="7" custScaleX="120804">
        <dgm:presLayoutVars>
          <dgm:bulletEnabled val="1"/>
        </dgm:presLayoutVars>
      </dgm:prSet>
      <dgm:spPr/>
    </dgm:pt>
    <dgm:pt modelId="{88E80E90-FEF4-457B-88B6-80F0A2BF3CFB}" type="pres">
      <dgm:prSet presAssocID="{B11E7C8D-CE16-4032-9D1D-7C013B1BC8D2}" presName="Name9" presStyleLbl="parChTrans1D2" presStyleIdx="3" presStyleCnt="7"/>
      <dgm:spPr/>
    </dgm:pt>
    <dgm:pt modelId="{452CC6F4-80AB-4DD3-9FA0-180F6C6A1FF6}" type="pres">
      <dgm:prSet presAssocID="{B11E7C8D-CE16-4032-9D1D-7C013B1BC8D2}" presName="connTx" presStyleLbl="parChTrans1D2" presStyleIdx="3" presStyleCnt="7"/>
      <dgm:spPr/>
    </dgm:pt>
    <dgm:pt modelId="{06ED4096-5F9D-4C4D-A59B-1FA41EEE8A6A}" type="pres">
      <dgm:prSet presAssocID="{ECDFA718-9FFF-4E56-8D1B-A234FAD53CAA}" presName="node" presStyleLbl="node1" presStyleIdx="3" presStyleCnt="7" custScaleX="120804">
        <dgm:presLayoutVars>
          <dgm:bulletEnabled val="1"/>
        </dgm:presLayoutVars>
      </dgm:prSet>
      <dgm:spPr/>
    </dgm:pt>
    <dgm:pt modelId="{7317D14B-79DF-452E-950B-16346CC02405}" type="pres">
      <dgm:prSet presAssocID="{6EA5BC06-C1DB-4955-AF82-ADDE4BE63635}" presName="Name9" presStyleLbl="parChTrans1D2" presStyleIdx="4" presStyleCnt="7"/>
      <dgm:spPr/>
    </dgm:pt>
    <dgm:pt modelId="{87CDD695-5CDE-4FB9-951A-FF58B92D0709}" type="pres">
      <dgm:prSet presAssocID="{6EA5BC06-C1DB-4955-AF82-ADDE4BE63635}" presName="connTx" presStyleLbl="parChTrans1D2" presStyleIdx="4" presStyleCnt="7"/>
      <dgm:spPr/>
    </dgm:pt>
    <dgm:pt modelId="{73C1FDAA-D40B-48CB-8374-596F46FFD3B1}" type="pres">
      <dgm:prSet presAssocID="{AE89BFE9-B8AA-44BD-BC7B-E53953EEFFC0}" presName="node" presStyleLbl="node1" presStyleIdx="4" presStyleCnt="7" custScaleX="120804">
        <dgm:presLayoutVars>
          <dgm:bulletEnabled val="1"/>
        </dgm:presLayoutVars>
      </dgm:prSet>
      <dgm:spPr/>
    </dgm:pt>
    <dgm:pt modelId="{D55C8738-4D0B-4736-8402-69A0173294E7}" type="pres">
      <dgm:prSet presAssocID="{BE61821C-EBFE-4180-9E47-09D58FE41615}" presName="Name9" presStyleLbl="parChTrans1D2" presStyleIdx="5" presStyleCnt="7"/>
      <dgm:spPr/>
    </dgm:pt>
    <dgm:pt modelId="{187247B2-F5C2-489D-BAD5-748B2C740C16}" type="pres">
      <dgm:prSet presAssocID="{BE61821C-EBFE-4180-9E47-09D58FE41615}" presName="connTx" presStyleLbl="parChTrans1D2" presStyleIdx="5" presStyleCnt="7"/>
      <dgm:spPr/>
    </dgm:pt>
    <dgm:pt modelId="{4A83C3E8-ED1A-4BF2-AEB7-BF34B851850E}" type="pres">
      <dgm:prSet presAssocID="{A6D03F61-60CF-472F-B98F-DBC5BE08131C}" presName="node" presStyleLbl="node1" presStyleIdx="5" presStyleCnt="7" custScaleX="120804">
        <dgm:presLayoutVars>
          <dgm:bulletEnabled val="1"/>
        </dgm:presLayoutVars>
      </dgm:prSet>
      <dgm:spPr/>
    </dgm:pt>
    <dgm:pt modelId="{4C57F1F1-6D7D-4A7B-8269-99C661001358}" type="pres">
      <dgm:prSet presAssocID="{5BAC7D9D-0878-4723-BE66-945B1B9FCCA1}" presName="Name9" presStyleLbl="parChTrans1D2" presStyleIdx="6" presStyleCnt="7"/>
      <dgm:spPr/>
    </dgm:pt>
    <dgm:pt modelId="{FF50D03C-09F7-4B82-87BD-9EC598427549}" type="pres">
      <dgm:prSet presAssocID="{5BAC7D9D-0878-4723-BE66-945B1B9FCCA1}" presName="connTx" presStyleLbl="parChTrans1D2" presStyleIdx="6" presStyleCnt="7"/>
      <dgm:spPr/>
    </dgm:pt>
    <dgm:pt modelId="{DC4199F3-619E-4EB6-9376-E991D7B64CF2}" type="pres">
      <dgm:prSet presAssocID="{2782EFC9-9858-4782-9F84-47B4D9762171}" presName="node" presStyleLbl="node1" presStyleIdx="6" presStyleCnt="7" custScaleX="120804">
        <dgm:presLayoutVars>
          <dgm:bulletEnabled val="1"/>
        </dgm:presLayoutVars>
      </dgm:prSet>
      <dgm:spPr/>
    </dgm:pt>
  </dgm:ptLst>
  <dgm:cxnLst>
    <dgm:cxn modelId="{86525B0B-5038-4C91-AD5A-2F4CCDDD9CBB}" srcId="{6F70FE26-67C6-4938-BE02-7547CA57F184}" destId="{AF0109D0-646E-47A4-88C9-B8C87BB000EA}" srcOrd="1" destOrd="0" parTransId="{3B71B618-0C7D-41A6-8CA8-77B65EFC9279}" sibTransId="{90177CE8-84B2-4C98-A931-7F48BC9E7422}"/>
    <dgm:cxn modelId="{BE593B0C-06A3-4575-835A-1642F7717400}" type="presOf" srcId="{BF0FDF0E-6684-4AE1-8AF3-DB92BA6BE76D}" destId="{AF211B3C-EBDE-4916-9CD1-E2E1275F8028}" srcOrd="0" destOrd="0" presId="urn:microsoft.com/office/officeart/2005/8/layout/radial1"/>
    <dgm:cxn modelId="{9D679312-36C7-4A24-A45E-9B6BF41CA578}" type="presOf" srcId="{6EA5BC06-C1DB-4955-AF82-ADDE4BE63635}" destId="{87CDD695-5CDE-4FB9-951A-FF58B92D0709}" srcOrd="1" destOrd="0" presId="urn:microsoft.com/office/officeart/2005/8/layout/radial1"/>
    <dgm:cxn modelId="{B2946E15-D769-418D-8F9D-C15E4F7F2EB3}" type="presOf" srcId="{6F70FE26-67C6-4938-BE02-7547CA57F184}" destId="{2A954208-BAEC-4D0C-B1BF-10C14DE28E40}" srcOrd="0" destOrd="0" presId="urn:microsoft.com/office/officeart/2005/8/layout/radial1"/>
    <dgm:cxn modelId="{753BE624-B1B9-4C0A-AE2A-BEEED219BFD7}" srcId="{6F70FE26-67C6-4938-BE02-7547CA57F184}" destId="{BF0FDF0E-6684-4AE1-8AF3-DB92BA6BE76D}" srcOrd="2" destOrd="0" parTransId="{0BD699A8-6AED-4A30-A47A-82DC0D1F8064}" sibTransId="{18B581A3-3F2A-4D97-9509-EBFD872BC7D1}"/>
    <dgm:cxn modelId="{5659BE25-EE86-4174-A6E9-2A3168D95C48}" type="presOf" srcId="{B11E7C8D-CE16-4032-9D1D-7C013B1BC8D2}" destId="{452CC6F4-80AB-4DD3-9FA0-180F6C6A1FF6}" srcOrd="1" destOrd="0" presId="urn:microsoft.com/office/officeart/2005/8/layout/radial1"/>
    <dgm:cxn modelId="{85543936-878D-4F72-955A-B1CEF45ED882}" srcId="{6F70FE26-67C6-4938-BE02-7547CA57F184}" destId="{2782EFC9-9858-4782-9F84-47B4D9762171}" srcOrd="6" destOrd="0" parTransId="{5BAC7D9D-0878-4723-BE66-945B1B9FCCA1}" sibTransId="{EA4A9C13-BE02-4A37-9111-511BA4B2257A}"/>
    <dgm:cxn modelId="{9F679D36-6D6C-49F2-B2F7-78CE2CA9EBB8}" type="presOf" srcId="{6EA5BC06-C1DB-4955-AF82-ADDE4BE63635}" destId="{7317D14B-79DF-452E-950B-16346CC02405}" srcOrd="0" destOrd="0" presId="urn:microsoft.com/office/officeart/2005/8/layout/radial1"/>
    <dgm:cxn modelId="{B542CA36-25E1-4F0E-ACCB-3A7E284FDF23}" type="presOf" srcId="{5BAC7D9D-0878-4723-BE66-945B1B9FCCA1}" destId="{FF50D03C-09F7-4B82-87BD-9EC598427549}" srcOrd="1" destOrd="0" presId="urn:microsoft.com/office/officeart/2005/8/layout/radial1"/>
    <dgm:cxn modelId="{8ED66B5D-0043-42C9-884A-0E8E71AA173B}" type="presOf" srcId="{05456AA8-E8E9-493C-A15C-D81734EB4462}" destId="{3624A2CD-EA38-4AE6-B097-0E6E709DC385}" srcOrd="0" destOrd="0" presId="urn:microsoft.com/office/officeart/2005/8/layout/radial1"/>
    <dgm:cxn modelId="{CB2AA560-C541-4AC6-8735-4A9FF74500B9}" type="presOf" srcId="{5BAC7D9D-0878-4723-BE66-945B1B9FCCA1}" destId="{4C57F1F1-6D7D-4A7B-8269-99C661001358}" srcOrd="0" destOrd="0" presId="urn:microsoft.com/office/officeart/2005/8/layout/radial1"/>
    <dgm:cxn modelId="{08733546-7D0C-4D37-B274-D7841CBC1222}" type="presOf" srcId="{BE61821C-EBFE-4180-9E47-09D58FE41615}" destId="{187247B2-F5C2-489D-BAD5-748B2C740C16}" srcOrd="1" destOrd="0" presId="urn:microsoft.com/office/officeart/2005/8/layout/radial1"/>
    <dgm:cxn modelId="{9372216A-6CE5-4397-97B9-2A79A72318BF}" type="presOf" srcId="{3B71B618-0C7D-41A6-8CA8-77B65EFC9279}" destId="{04CE36CF-42C3-4300-AC8F-549D3E9E8C10}" srcOrd="1" destOrd="0" presId="urn:microsoft.com/office/officeart/2005/8/layout/radial1"/>
    <dgm:cxn modelId="{57157550-8596-43F4-947A-562C7BD7300C}" type="presOf" srcId="{AF0109D0-646E-47A4-88C9-B8C87BB000EA}" destId="{168E57E0-3154-44EE-A5AF-5E5E17D756C6}" srcOrd="0" destOrd="0" presId="urn:microsoft.com/office/officeart/2005/8/layout/radial1"/>
    <dgm:cxn modelId="{F790F872-8E1A-4FC0-BCBB-0FC9E279D3BC}" type="presOf" srcId="{0BD699A8-6AED-4A30-A47A-82DC0D1F8064}" destId="{16A46F8A-9701-4DD7-BA36-21D0B1426E0D}" srcOrd="1" destOrd="0" presId="urn:microsoft.com/office/officeart/2005/8/layout/radial1"/>
    <dgm:cxn modelId="{344DBD73-7E82-4126-A17A-7B76C1122775}" type="presOf" srcId="{0BD699A8-6AED-4A30-A47A-82DC0D1F8064}" destId="{C04B0D4B-95C1-4E8B-AA0E-70CA22A657B1}" srcOrd="0" destOrd="0" presId="urn:microsoft.com/office/officeart/2005/8/layout/radial1"/>
    <dgm:cxn modelId="{5DCB8055-EF42-460E-B799-76EAC5982939}" type="presOf" srcId="{B11E7C8D-CE16-4032-9D1D-7C013B1BC8D2}" destId="{88E80E90-FEF4-457B-88B6-80F0A2BF3CFB}" srcOrd="0" destOrd="0" presId="urn:microsoft.com/office/officeart/2005/8/layout/radial1"/>
    <dgm:cxn modelId="{3EAD169F-7177-4D3E-88DF-809A4A160C74}" srcId="{E3C100AE-1A7B-4BFF-B49C-22034F23CB31}" destId="{6F70FE26-67C6-4938-BE02-7547CA57F184}" srcOrd="0" destOrd="0" parTransId="{220474EA-CCA2-4B4A-BE73-37E4D28465C0}" sibTransId="{6955F2A3-9423-4BA7-B50D-512D14D13DBD}"/>
    <dgm:cxn modelId="{ED02879F-78B6-4A0B-A556-0F32253935EB}" type="presOf" srcId="{2782EFC9-9858-4782-9F84-47B4D9762171}" destId="{DC4199F3-619E-4EB6-9376-E991D7B64CF2}" srcOrd="0" destOrd="0" presId="urn:microsoft.com/office/officeart/2005/8/layout/radial1"/>
    <dgm:cxn modelId="{881640A1-85CA-4780-B7B0-A2DD6C34FC34}" type="presOf" srcId="{AE89BFE9-B8AA-44BD-BC7B-E53953EEFFC0}" destId="{73C1FDAA-D40B-48CB-8374-596F46FFD3B1}" srcOrd="0" destOrd="0" presId="urn:microsoft.com/office/officeart/2005/8/layout/radial1"/>
    <dgm:cxn modelId="{B37B1CAA-45F5-469E-BA13-4D622103E371}" srcId="{6F70FE26-67C6-4938-BE02-7547CA57F184}" destId="{A6D03F61-60CF-472F-B98F-DBC5BE08131C}" srcOrd="5" destOrd="0" parTransId="{BE61821C-EBFE-4180-9E47-09D58FE41615}" sibTransId="{C1EEE728-55DD-4609-86EE-B6ACEE396340}"/>
    <dgm:cxn modelId="{7D682AAB-4544-4B4B-B294-DFC54F0667D8}" srcId="{6F70FE26-67C6-4938-BE02-7547CA57F184}" destId="{2AAB47A6-ED52-4F7A-958B-8E6E4145AAF4}" srcOrd="0" destOrd="0" parTransId="{05456AA8-E8E9-493C-A15C-D81734EB4462}" sibTransId="{3BEE8F43-AF45-4B4F-A2EF-1456B6B7605A}"/>
    <dgm:cxn modelId="{C12B5AAE-1F6C-4AFD-9CA6-E430884FCCCA}" type="presOf" srcId="{2AAB47A6-ED52-4F7A-958B-8E6E4145AAF4}" destId="{F4A9C06F-A906-469E-BECE-5EB640C1519E}" srcOrd="0" destOrd="0" presId="urn:microsoft.com/office/officeart/2005/8/layout/radial1"/>
    <dgm:cxn modelId="{F0F681B6-91B8-4129-BFDD-E6B3AACBF049}" type="presOf" srcId="{ECDFA718-9FFF-4E56-8D1B-A234FAD53CAA}" destId="{06ED4096-5F9D-4C4D-A59B-1FA41EEE8A6A}" srcOrd="0" destOrd="0" presId="urn:microsoft.com/office/officeart/2005/8/layout/radial1"/>
    <dgm:cxn modelId="{174AB9B6-3DBC-4FCD-AB23-CC853114DF5E}" type="presOf" srcId="{05456AA8-E8E9-493C-A15C-D81734EB4462}" destId="{93081936-E52A-4780-82A2-C4EA1FC6AD53}" srcOrd="1" destOrd="0" presId="urn:microsoft.com/office/officeart/2005/8/layout/radial1"/>
    <dgm:cxn modelId="{BFDB37C9-0713-4974-A85D-5434ED520911}" type="presOf" srcId="{E3C100AE-1A7B-4BFF-B49C-22034F23CB31}" destId="{B28E78D9-3D43-4EF9-82B1-9EAE2CBBF64D}" srcOrd="0" destOrd="0" presId="urn:microsoft.com/office/officeart/2005/8/layout/radial1"/>
    <dgm:cxn modelId="{69AC50C9-8483-4DCF-A091-5D47B81F4725}" srcId="{6F70FE26-67C6-4938-BE02-7547CA57F184}" destId="{ECDFA718-9FFF-4E56-8D1B-A234FAD53CAA}" srcOrd="3" destOrd="0" parTransId="{B11E7C8D-CE16-4032-9D1D-7C013B1BC8D2}" sibTransId="{02D6D9DE-3848-4D93-BFBC-BEEFD4D536B1}"/>
    <dgm:cxn modelId="{D0ADB0CF-3D35-41A0-BF11-B01E8B5CF2E4}" type="presOf" srcId="{3B71B618-0C7D-41A6-8CA8-77B65EFC9279}" destId="{158B0A9F-EA5E-4529-84A7-6D1B47934026}" srcOrd="0" destOrd="0" presId="urn:microsoft.com/office/officeart/2005/8/layout/radial1"/>
    <dgm:cxn modelId="{9C0140DD-2793-435E-80D8-B20838DFCBD4}" type="presOf" srcId="{BE61821C-EBFE-4180-9E47-09D58FE41615}" destId="{D55C8738-4D0B-4736-8402-69A0173294E7}" srcOrd="0" destOrd="0" presId="urn:microsoft.com/office/officeart/2005/8/layout/radial1"/>
    <dgm:cxn modelId="{C4DF3CE8-47B0-4C32-8EC2-A71CBAAADBB1}" srcId="{6F70FE26-67C6-4938-BE02-7547CA57F184}" destId="{AE89BFE9-B8AA-44BD-BC7B-E53953EEFFC0}" srcOrd="4" destOrd="0" parTransId="{6EA5BC06-C1DB-4955-AF82-ADDE4BE63635}" sibTransId="{7B10BE7A-A7FB-463B-A588-6139A13BB8B0}"/>
    <dgm:cxn modelId="{4E4FCBF6-5F02-47ED-91E5-2C822F2F4982}" type="presOf" srcId="{A6D03F61-60CF-472F-B98F-DBC5BE08131C}" destId="{4A83C3E8-ED1A-4BF2-AEB7-BF34B851850E}" srcOrd="0" destOrd="0" presId="urn:microsoft.com/office/officeart/2005/8/layout/radial1"/>
    <dgm:cxn modelId="{B2B3326E-D251-4B9D-8CFA-F2F5BFC29AC9}" type="presParOf" srcId="{B28E78D9-3D43-4EF9-82B1-9EAE2CBBF64D}" destId="{2A954208-BAEC-4D0C-B1BF-10C14DE28E40}" srcOrd="0" destOrd="0" presId="urn:microsoft.com/office/officeart/2005/8/layout/radial1"/>
    <dgm:cxn modelId="{F5389C4E-C824-4258-A4D5-D6968BB4CBFF}" type="presParOf" srcId="{B28E78D9-3D43-4EF9-82B1-9EAE2CBBF64D}" destId="{3624A2CD-EA38-4AE6-B097-0E6E709DC385}" srcOrd="1" destOrd="0" presId="urn:microsoft.com/office/officeart/2005/8/layout/radial1"/>
    <dgm:cxn modelId="{A6290666-F165-4838-92D0-1EF072373B21}" type="presParOf" srcId="{3624A2CD-EA38-4AE6-B097-0E6E709DC385}" destId="{93081936-E52A-4780-82A2-C4EA1FC6AD53}" srcOrd="0" destOrd="0" presId="urn:microsoft.com/office/officeart/2005/8/layout/radial1"/>
    <dgm:cxn modelId="{75872FEA-1827-4E84-A1BD-CA207F6F28FD}" type="presParOf" srcId="{B28E78D9-3D43-4EF9-82B1-9EAE2CBBF64D}" destId="{F4A9C06F-A906-469E-BECE-5EB640C1519E}" srcOrd="2" destOrd="0" presId="urn:microsoft.com/office/officeart/2005/8/layout/radial1"/>
    <dgm:cxn modelId="{DEE06C3C-1C3F-40DB-9BF7-5F7F7E28B025}" type="presParOf" srcId="{B28E78D9-3D43-4EF9-82B1-9EAE2CBBF64D}" destId="{158B0A9F-EA5E-4529-84A7-6D1B47934026}" srcOrd="3" destOrd="0" presId="urn:microsoft.com/office/officeart/2005/8/layout/radial1"/>
    <dgm:cxn modelId="{A8410F7C-B9F4-4FE2-B708-74F96A7D88D8}" type="presParOf" srcId="{158B0A9F-EA5E-4529-84A7-6D1B47934026}" destId="{04CE36CF-42C3-4300-AC8F-549D3E9E8C10}" srcOrd="0" destOrd="0" presId="urn:microsoft.com/office/officeart/2005/8/layout/radial1"/>
    <dgm:cxn modelId="{B9547658-5F73-4CAD-A08A-97FCB9C27202}" type="presParOf" srcId="{B28E78D9-3D43-4EF9-82B1-9EAE2CBBF64D}" destId="{168E57E0-3154-44EE-A5AF-5E5E17D756C6}" srcOrd="4" destOrd="0" presId="urn:microsoft.com/office/officeart/2005/8/layout/radial1"/>
    <dgm:cxn modelId="{07751FCB-6949-4F6D-9FE3-2F71E9CC689F}" type="presParOf" srcId="{B28E78D9-3D43-4EF9-82B1-9EAE2CBBF64D}" destId="{C04B0D4B-95C1-4E8B-AA0E-70CA22A657B1}" srcOrd="5" destOrd="0" presId="urn:microsoft.com/office/officeart/2005/8/layout/radial1"/>
    <dgm:cxn modelId="{D8C85D9A-66CE-4811-AFBC-3A14A73E3D75}" type="presParOf" srcId="{C04B0D4B-95C1-4E8B-AA0E-70CA22A657B1}" destId="{16A46F8A-9701-4DD7-BA36-21D0B1426E0D}" srcOrd="0" destOrd="0" presId="urn:microsoft.com/office/officeart/2005/8/layout/radial1"/>
    <dgm:cxn modelId="{1B9D3EDF-90F4-4B99-B618-1E4BE8CC75CD}" type="presParOf" srcId="{B28E78D9-3D43-4EF9-82B1-9EAE2CBBF64D}" destId="{AF211B3C-EBDE-4916-9CD1-E2E1275F8028}" srcOrd="6" destOrd="0" presId="urn:microsoft.com/office/officeart/2005/8/layout/radial1"/>
    <dgm:cxn modelId="{34133121-CACC-4911-90D0-5DC9C5909ACE}" type="presParOf" srcId="{B28E78D9-3D43-4EF9-82B1-9EAE2CBBF64D}" destId="{88E80E90-FEF4-457B-88B6-80F0A2BF3CFB}" srcOrd="7" destOrd="0" presId="urn:microsoft.com/office/officeart/2005/8/layout/radial1"/>
    <dgm:cxn modelId="{A1B32139-42BD-4FEC-8161-0B39843AB7F0}" type="presParOf" srcId="{88E80E90-FEF4-457B-88B6-80F0A2BF3CFB}" destId="{452CC6F4-80AB-4DD3-9FA0-180F6C6A1FF6}" srcOrd="0" destOrd="0" presId="urn:microsoft.com/office/officeart/2005/8/layout/radial1"/>
    <dgm:cxn modelId="{C1A2A601-067F-415E-A728-3E947027E2A5}" type="presParOf" srcId="{B28E78D9-3D43-4EF9-82B1-9EAE2CBBF64D}" destId="{06ED4096-5F9D-4C4D-A59B-1FA41EEE8A6A}" srcOrd="8" destOrd="0" presId="urn:microsoft.com/office/officeart/2005/8/layout/radial1"/>
    <dgm:cxn modelId="{26BB8185-E018-4D39-B688-DD90719516FF}" type="presParOf" srcId="{B28E78D9-3D43-4EF9-82B1-9EAE2CBBF64D}" destId="{7317D14B-79DF-452E-950B-16346CC02405}" srcOrd="9" destOrd="0" presId="urn:microsoft.com/office/officeart/2005/8/layout/radial1"/>
    <dgm:cxn modelId="{BC4E0997-98B3-48B7-A528-580E8770CB47}" type="presParOf" srcId="{7317D14B-79DF-452E-950B-16346CC02405}" destId="{87CDD695-5CDE-4FB9-951A-FF58B92D0709}" srcOrd="0" destOrd="0" presId="urn:microsoft.com/office/officeart/2005/8/layout/radial1"/>
    <dgm:cxn modelId="{F9C32490-06AE-4FBE-9D88-0253F717DD6A}" type="presParOf" srcId="{B28E78D9-3D43-4EF9-82B1-9EAE2CBBF64D}" destId="{73C1FDAA-D40B-48CB-8374-596F46FFD3B1}" srcOrd="10" destOrd="0" presId="urn:microsoft.com/office/officeart/2005/8/layout/radial1"/>
    <dgm:cxn modelId="{5D724392-651E-4B52-A637-F122180A6894}" type="presParOf" srcId="{B28E78D9-3D43-4EF9-82B1-9EAE2CBBF64D}" destId="{D55C8738-4D0B-4736-8402-69A0173294E7}" srcOrd="11" destOrd="0" presId="urn:microsoft.com/office/officeart/2005/8/layout/radial1"/>
    <dgm:cxn modelId="{567838F6-6A51-4375-9531-F33540398294}" type="presParOf" srcId="{D55C8738-4D0B-4736-8402-69A0173294E7}" destId="{187247B2-F5C2-489D-BAD5-748B2C740C16}" srcOrd="0" destOrd="0" presId="urn:microsoft.com/office/officeart/2005/8/layout/radial1"/>
    <dgm:cxn modelId="{27066BD1-0A71-40F8-9BF7-B8CECB6AA506}" type="presParOf" srcId="{B28E78D9-3D43-4EF9-82B1-9EAE2CBBF64D}" destId="{4A83C3E8-ED1A-4BF2-AEB7-BF34B851850E}" srcOrd="12" destOrd="0" presId="urn:microsoft.com/office/officeart/2005/8/layout/radial1"/>
    <dgm:cxn modelId="{6B225465-AFE1-4A07-8BA8-3164B1DAFD14}" type="presParOf" srcId="{B28E78D9-3D43-4EF9-82B1-9EAE2CBBF64D}" destId="{4C57F1F1-6D7D-4A7B-8269-99C661001358}" srcOrd="13" destOrd="0" presId="urn:microsoft.com/office/officeart/2005/8/layout/radial1"/>
    <dgm:cxn modelId="{66ABB814-B139-44EA-8A18-CF423522B3D6}" type="presParOf" srcId="{4C57F1F1-6D7D-4A7B-8269-99C661001358}" destId="{FF50D03C-09F7-4B82-87BD-9EC598427549}" srcOrd="0" destOrd="0" presId="urn:microsoft.com/office/officeart/2005/8/layout/radial1"/>
    <dgm:cxn modelId="{6D47C31E-4C00-43AA-A78E-A898B2D9AC3B}" type="presParOf" srcId="{B28E78D9-3D43-4EF9-82B1-9EAE2CBBF64D}" destId="{DC4199F3-619E-4EB6-9376-E991D7B64CF2}" srcOrd="1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0D284-EB5E-47F3-A290-0922D9088A4C}">
      <dsp:nvSpPr>
        <dsp:cNvPr id="0" name=""/>
        <dsp:cNvSpPr/>
      </dsp:nvSpPr>
      <dsp:spPr>
        <a:xfrm>
          <a:off x="1688" y="0"/>
          <a:ext cx="3601527" cy="1808922"/>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CL" sz="2600" kern="1200" dirty="0"/>
            <a:t>Primero: </a:t>
          </a:r>
        </a:p>
        <a:p>
          <a:pPr marL="0" lvl="0" indent="0" algn="ctr" defTabSz="1155700">
            <a:lnSpc>
              <a:spcPct val="90000"/>
            </a:lnSpc>
            <a:spcBef>
              <a:spcPct val="0"/>
            </a:spcBef>
            <a:spcAft>
              <a:spcPct val="35000"/>
            </a:spcAft>
            <a:buNone/>
          </a:pPr>
          <a:r>
            <a:rPr lang="es-CL" sz="2600" kern="1200" dirty="0"/>
            <a:t>Enfoque tradicional de procesamiento de datos </a:t>
          </a:r>
        </a:p>
      </dsp:txBody>
      <dsp:txXfrm>
        <a:off x="54670" y="52982"/>
        <a:ext cx="3495563" cy="1702958"/>
      </dsp:txXfrm>
    </dsp:sp>
    <dsp:sp modelId="{A740BE46-7D1F-4B42-940A-40043AA1EE18}">
      <dsp:nvSpPr>
        <dsp:cNvPr id="0" name=""/>
        <dsp:cNvSpPr/>
      </dsp:nvSpPr>
      <dsp:spPr>
        <a:xfrm>
          <a:off x="3963368" y="457871"/>
          <a:ext cx="763523" cy="89317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L" sz="2100" kern="1200" dirty="0"/>
        </a:p>
      </dsp:txBody>
      <dsp:txXfrm>
        <a:off x="3963368" y="636507"/>
        <a:ext cx="534466" cy="535906"/>
      </dsp:txXfrm>
    </dsp:sp>
    <dsp:sp modelId="{E04166FA-C633-4D0E-9833-427A646B2472}">
      <dsp:nvSpPr>
        <dsp:cNvPr id="0" name=""/>
        <dsp:cNvSpPr/>
      </dsp:nvSpPr>
      <dsp:spPr>
        <a:xfrm>
          <a:off x="5043826" y="0"/>
          <a:ext cx="3601527" cy="1808922"/>
        </a:xfrm>
        <a:prstGeom prst="roundRect">
          <a:avLst>
            <a:gd name="adj" fmla="val 10000"/>
          </a:avLst>
        </a:prstGeom>
        <a:solidFill>
          <a:schemeClr val="accent2">
            <a:shade val="80000"/>
            <a:hueOff val="602952"/>
            <a:satOff val="-39016"/>
            <a:lumOff val="356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CL" sz="2600" kern="1200" dirty="0">
              <a:solidFill>
                <a:srgbClr val="002060"/>
              </a:solidFill>
            </a:rPr>
            <a:t>Segundo:</a:t>
          </a:r>
        </a:p>
        <a:p>
          <a:pPr marL="0" lvl="0" indent="0" algn="ctr" defTabSz="1155700">
            <a:lnSpc>
              <a:spcPct val="90000"/>
            </a:lnSpc>
            <a:spcBef>
              <a:spcPct val="0"/>
            </a:spcBef>
            <a:spcAft>
              <a:spcPct val="35000"/>
            </a:spcAft>
            <a:buNone/>
          </a:pPr>
          <a:r>
            <a:rPr lang="es-CL" sz="2600" kern="1200" dirty="0">
              <a:solidFill>
                <a:srgbClr val="002060"/>
              </a:solidFill>
            </a:rPr>
            <a:t>Enfoque de base de datos</a:t>
          </a:r>
        </a:p>
      </dsp:txBody>
      <dsp:txXfrm>
        <a:off x="5096808" y="52982"/>
        <a:ext cx="3495563" cy="1702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F062C-82B9-4655-8752-071882F505C3}">
      <dsp:nvSpPr>
        <dsp:cNvPr id="0" name=""/>
        <dsp:cNvSpPr/>
      </dsp:nvSpPr>
      <dsp:spPr>
        <a:xfrm>
          <a:off x="2690366" y="1718295"/>
          <a:ext cx="212947" cy="2668946"/>
        </a:xfrm>
        <a:custGeom>
          <a:avLst/>
          <a:gdLst/>
          <a:ahLst/>
          <a:cxnLst/>
          <a:rect l="0" t="0" r="0" b="0"/>
          <a:pathLst>
            <a:path>
              <a:moveTo>
                <a:pt x="0" y="0"/>
              </a:moveTo>
              <a:lnTo>
                <a:pt x="0" y="2668946"/>
              </a:lnTo>
              <a:lnTo>
                <a:pt x="212947" y="2668946"/>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D052B7-75DA-4444-82FC-CF64405F0684}">
      <dsp:nvSpPr>
        <dsp:cNvPr id="0" name=""/>
        <dsp:cNvSpPr/>
      </dsp:nvSpPr>
      <dsp:spPr>
        <a:xfrm>
          <a:off x="2690366" y="1718295"/>
          <a:ext cx="212947" cy="1660993"/>
        </a:xfrm>
        <a:custGeom>
          <a:avLst/>
          <a:gdLst/>
          <a:ahLst/>
          <a:cxnLst/>
          <a:rect l="0" t="0" r="0" b="0"/>
          <a:pathLst>
            <a:path>
              <a:moveTo>
                <a:pt x="0" y="0"/>
              </a:moveTo>
              <a:lnTo>
                <a:pt x="0" y="1660993"/>
              </a:lnTo>
              <a:lnTo>
                <a:pt x="212947" y="16609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6652EE-8FBB-4A67-8306-5B7AEAABE4B3}">
      <dsp:nvSpPr>
        <dsp:cNvPr id="0" name=""/>
        <dsp:cNvSpPr/>
      </dsp:nvSpPr>
      <dsp:spPr>
        <a:xfrm>
          <a:off x="2690366" y="1718295"/>
          <a:ext cx="212947" cy="653039"/>
        </a:xfrm>
        <a:custGeom>
          <a:avLst/>
          <a:gdLst/>
          <a:ahLst/>
          <a:cxnLst/>
          <a:rect l="0" t="0" r="0" b="0"/>
          <a:pathLst>
            <a:path>
              <a:moveTo>
                <a:pt x="0" y="0"/>
              </a:moveTo>
              <a:lnTo>
                <a:pt x="0" y="653039"/>
              </a:lnTo>
              <a:lnTo>
                <a:pt x="212947" y="653039"/>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DA3AA-6CC4-460B-B279-9E5DDAF51759}">
      <dsp:nvSpPr>
        <dsp:cNvPr id="0" name=""/>
        <dsp:cNvSpPr/>
      </dsp:nvSpPr>
      <dsp:spPr>
        <a:xfrm>
          <a:off x="3212507" y="710341"/>
          <a:ext cx="91440" cy="298126"/>
        </a:xfrm>
        <a:custGeom>
          <a:avLst/>
          <a:gdLst/>
          <a:ahLst/>
          <a:cxnLst/>
          <a:rect l="0" t="0" r="0" b="0"/>
          <a:pathLst>
            <a:path>
              <a:moveTo>
                <a:pt x="45720" y="0"/>
              </a:moveTo>
              <a:lnTo>
                <a:pt x="45720" y="298126"/>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6A50BB-6C9C-4C43-BB06-448BD39A0D63}">
      <dsp:nvSpPr>
        <dsp:cNvPr id="0" name=""/>
        <dsp:cNvSpPr/>
      </dsp:nvSpPr>
      <dsp:spPr>
        <a:xfrm>
          <a:off x="2548401" y="515"/>
          <a:ext cx="1419652" cy="709826"/>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kern="1200" dirty="0"/>
            <a:t>Dato </a:t>
          </a:r>
        </a:p>
      </dsp:txBody>
      <dsp:txXfrm>
        <a:off x="2548401" y="515"/>
        <a:ext cx="1419652" cy="709826"/>
      </dsp:txXfrm>
    </dsp:sp>
    <dsp:sp modelId="{B2E237FC-8EB0-4363-BBDF-F5E8B68DAC75}">
      <dsp:nvSpPr>
        <dsp:cNvPr id="0" name=""/>
        <dsp:cNvSpPr/>
      </dsp:nvSpPr>
      <dsp:spPr>
        <a:xfrm>
          <a:off x="2548401" y="1008468"/>
          <a:ext cx="1419652" cy="70982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kern="1200" dirty="0"/>
            <a:t>Debe ser </a:t>
          </a:r>
        </a:p>
      </dsp:txBody>
      <dsp:txXfrm>
        <a:off x="2548401" y="1008468"/>
        <a:ext cx="1419652" cy="709826"/>
      </dsp:txXfrm>
    </dsp:sp>
    <dsp:sp modelId="{4433A296-355E-47A8-9BBA-9456BB9C3EA8}">
      <dsp:nvSpPr>
        <dsp:cNvPr id="0" name=""/>
        <dsp:cNvSpPr/>
      </dsp:nvSpPr>
      <dsp:spPr>
        <a:xfrm>
          <a:off x="2903314" y="2016421"/>
          <a:ext cx="1419652" cy="70982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kern="1200">
              <a:solidFill>
                <a:schemeClr val="bg1"/>
              </a:solidFill>
            </a:rPr>
            <a:t>Administrado </a:t>
          </a:r>
          <a:endParaRPr lang="es-CL" sz="1600" kern="1200" dirty="0">
            <a:solidFill>
              <a:schemeClr val="bg1"/>
            </a:solidFill>
          </a:endParaRPr>
        </a:p>
      </dsp:txBody>
      <dsp:txXfrm>
        <a:off x="2903314" y="2016421"/>
        <a:ext cx="1419652" cy="709826"/>
      </dsp:txXfrm>
    </dsp:sp>
    <dsp:sp modelId="{7491D129-DBFC-4F56-B029-BED919A40E21}">
      <dsp:nvSpPr>
        <dsp:cNvPr id="0" name=""/>
        <dsp:cNvSpPr/>
      </dsp:nvSpPr>
      <dsp:spPr>
        <a:xfrm>
          <a:off x="2903314" y="3024374"/>
          <a:ext cx="1419652" cy="70982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kern="1200" dirty="0">
              <a:solidFill>
                <a:schemeClr val="bg1"/>
              </a:solidFill>
            </a:rPr>
            <a:t>Planificado  </a:t>
          </a:r>
        </a:p>
      </dsp:txBody>
      <dsp:txXfrm>
        <a:off x="2903314" y="3024374"/>
        <a:ext cx="1419652" cy="709826"/>
      </dsp:txXfrm>
    </dsp:sp>
    <dsp:sp modelId="{CE8D6013-A8E3-4EBB-BEE4-C2773660B1AA}">
      <dsp:nvSpPr>
        <dsp:cNvPr id="0" name=""/>
        <dsp:cNvSpPr/>
      </dsp:nvSpPr>
      <dsp:spPr>
        <a:xfrm>
          <a:off x="2903314" y="4032328"/>
          <a:ext cx="1419652" cy="70982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L" sz="1600" kern="1200" dirty="0">
              <a:solidFill>
                <a:schemeClr val="bg1"/>
              </a:solidFill>
            </a:rPr>
            <a:t>Controlado  </a:t>
          </a:r>
        </a:p>
      </dsp:txBody>
      <dsp:txXfrm>
        <a:off x="2903314" y="4032328"/>
        <a:ext cx="1419652" cy="709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A0939-D2B1-4115-AEE7-F9DD31F5DCD5}">
      <dsp:nvSpPr>
        <dsp:cNvPr id="0" name=""/>
        <dsp:cNvSpPr/>
      </dsp:nvSpPr>
      <dsp:spPr>
        <a:xfrm>
          <a:off x="3061921" y="1500502"/>
          <a:ext cx="1675628" cy="581622"/>
        </a:xfrm>
        <a:custGeom>
          <a:avLst/>
          <a:gdLst/>
          <a:ahLst/>
          <a:cxnLst/>
          <a:rect l="0" t="0" r="0" b="0"/>
          <a:pathLst>
            <a:path>
              <a:moveTo>
                <a:pt x="0" y="0"/>
              </a:moveTo>
              <a:lnTo>
                <a:pt x="0" y="290811"/>
              </a:lnTo>
              <a:lnTo>
                <a:pt x="1675628" y="290811"/>
              </a:lnTo>
              <a:lnTo>
                <a:pt x="1675628" y="58162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ED4CF-AA04-4374-9EBE-8E0BF886CEAF}">
      <dsp:nvSpPr>
        <dsp:cNvPr id="0" name=""/>
        <dsp:cNvSpPr/>
      </dsp:nvSpPr>
      <dsp:spPr>
        <a:xfrm>
          <a:off x="1386292" y="1500502"/>
          <a:ext cx="1675628" cy="581622"/>
        </a:xfrm>
        <a:custGeom>
          <a:avLst/>
          <a:gdLst/>
          <a:ahLst/>
          <a:cxnLst/>
          <a:rect l="0" t="0" r="0" b="0"/>
          <a:pathLst>
            <a:path>
              <a:moveTo>
                <a:pt x="1675628" y="0"/>
              </a:moveTo>
              <a:lnTo>
                <a:pt x="1675628" y="290811"/>
              </a:lnTo>
              <a:lnTo>
                <a:pt x="0" y="290811"/>
              </a:lnTo>
              <a:lnTo>
                <a:pt x="0" y="58162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6DE160-DE14-4444-A450-B33209319F3D}">
      <dsp:nvSpPr>
        <dsp:cNvPr id="0" name=""/>
        <dsp:cNvSpPr/>
      </dsp:nvSpPr>
      <dsp:spPr>
        <a:xfrm>
          <a:off x="1677104" y="115685"/>
          <a:ext cx="2769633" cy="1384816"/>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L" sz="2000" kern="1200" dirty="0"/>
            <a:t>Una organización puede escoger: </a:t>
          </a:r>
        </a:p>
      </dsp:txBody>
      <dsp:txXfrm>
        <a:off x="1677104" y="115685"/>
        <a:ext cx="2769633" cy="1384816"/>
      </dsp:txXfrm>
    </dsp:sp>
    <dsp:sp modelId="{ED46689E-CAB8-481C-A116-34327E637EAE}">
      <dsp:nvSpPr>
        <dsp:cNvPr id="0" name=""/>
        <dsp:cNvSpPr/>
      </dsp:nvSpPr>
      <dsp:spPr>
        <a:xfrm>
          <a:off x="1476" y="2082124"/>
          <a:ext cx="2769633" cy="138481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L" sz="2000" kern="1200" dirty="0"/>
            <a:t>Una base de datos en un computador central. </a:t>
          </a:r>
        </a:p>
      </dsp:txBody>
      <dsp:txXfrm>
        <a:off x="1476" y="2082124"/>
        <a:ext cx="2769633" cy="1384816"/>
      </dsp:txXfrm>
    </dsp:sp>
    <dsp:sp modelId="{2A93A791-F895-47D9-8EFC-22EB9C29CE42}">
      <dsp:nvSpPr>
        <dsp:cNvPr id="0" name=""/>
        <dsp:cNvSpPr/>
      </dsp:nvSpPr>
      <dsp:spPr>
        <a:xfrm>
          <a:off x="3352732" y="2082124"/>
          <a:ext cx="2769633" cy="138481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CL" sz="2000" kern="1200" dirty="0"/>
            <a:t>Una base de datos distribuida en los distintos computadores existentes en la organización.</a:t>
          </a:r>
        </a:p>
      </dsp:txBody>
      <dsp:txXfrm>
        <a:off x="3352732" y="2082124"/>
        <a:ext cx="2769633" cy="1384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54208-BAEC-4D0C-B1BF-10C14DE28E40}">
      <dsp:nvSpPr>
        <dsp:cNvPr id="0" name=""/>
        <dsp:cNvSpPr/>
      </dsp:nvSpPr>
      <dsp:spPr>
        <a:xfrm>
          <a:off x="2845191" y="1827937"/>
          <a:ext cx="1650607" cy="1205641"/>
        </a:xfrm>
        <a:prstGeom prst="ellipse">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t>Enfoque tradicional de procesamiento de datos </a:t>
          </a:r>
          <a:endParaRPr lang="es-CL" sz="1200" kern="1200" dirty="0"/>
        </a:p>
      </dsp:txBody>
      <dsp:txXfrm>
        <a:off x="3086917" y="2004499"/>
        <a:ext cx="1167155" cy="852517"/>
      </dsp:txXfrm>
    </dsp:sp>
    <dsp:sp modelId="{3624A2CD-EA38-4AE6-B097-0E6E709DC385}">
      <dsp:nvSpPr>
        <dsp:cNvPr id="0" name=""/>
        <dsp:cNvSpPr/>
      </dsp:nvSpPr>
      <dsp:spPr>
        <a:xfrm rot="16200000">
          <a:off x="3368553" y="1511214"/>
          <a:ext cx="603884" cy="29562"/>
        </a:xfrm>
        <a:custGeom>
          <a:avLst/>
          <a:gdLst/>
          <a:ahLst/>
          <a:cxnLst/>
          <a:rect l="0" t="0" r="0" b="0"/>
          <a:pathLst>
            <a:path>
              <a:moveTo>
                <a:pt x="0" y="14781"/>
              </a:moveTo>
              <a:lnTo>
                <a:pt x="603884"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a:off x="3655398" y="1510898"/>
        <a:ext cx="30194" cy="30194"/>
      </dsp:txXfrm>
    </dsp:sp>
    <dsp:sp modelId="{F4A9C06F-A906-469E-BECE-5EB640C1519E}">
      <dsp:nvSpPr>
        <dsp:cNvPr id="0" name=""/>
        <dsp:cNvSpPr/>
      </dsp:nvSpPr>
      <dsp:spPr>
        <a:xfrm>
          <a:off x="2942263" y="18411"/>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solidFill>
                <a:schemeClr val="tx2">
                  <a:lumMod val="50000"/>
                </a:schemeClr>
              </a:solidFill>
            </a:rPr>
            <a:t>Inflexibilidad </a:t>
          </a:r>
          <a:endParaRPr lang="es-CL" sz="1200" kern="1200" dirty="0">
            <a:solidFill>
              <a:schemeClr val="tx2">
                <a:lumMod val="50000"/>
              </a:schemeClr>
            </a:solidFill>
          </a:endParaRPr>
        </a:p>
      </dsp:txBody>
      <dsp:txXfrm>
        <a:off x="3155557" y="194973"/>
        <a:ext cx="1029875" cy="852517"/>
      </dsp:txXfrm>
    </dsp:sp>
    <dsp:sp modelId="{158B0A9F-EA5E-4529-84A7-6D1B47934026}">
      <dsp:nvSpPr>
        <dsp:cNvPr id="0" name=""/>
        <dsp:cNvSpPr/>
      </dsp:nvSpPr>
      <dsp:spPr>
        <a:xfrm rot="19285714">
          <a:off x="4181484" y="1838715"/>
          <a:ext cx="425746" cy="29562"/>
        </a:xfrm>
        <a:custGeom>
          <a:avLst/>
          <a:gdLst/>
          <a:ahLst/>
          <a:cxnLst/>
          <a:rect l="0" t="0" r="0" b="0"/>
          <a:pathLst>
            <a:path>
              <a:moveTo>
                <a:pt x="0" y="14781"/>
              </a:moveTo>
              <a:lnTo>
                <a:pt x="425746"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a:off x="4383714" y="1842853"/>
        <a:ext cx="21287" cy="21287"/>
      </dsp:txXfrm>
    </dsp:sp>
    <dsp:sp modelId="{168E57E0-3154-44EE-A5AF-5E5E17D756C6}">
      <dsp:nvSpPr>
        <dsp:cNvPr id="0" name=""/>
        <dsp:cNvSpPr/>
      </dsp:nvSpPr>
      <dsp:spPr>
        <a:xfrm>
          <a:off x="4357008" y="699716"/>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solidFill>
                <a:schemeClr val="tx2">
                  <a:lumMod val="50000"/>
                </a:schemeClr>
              </a:solidFill>
            </a:rPr>
            <a:t>Redundancia no controlada </a:t>
          </a:r>
          <a:endParaRPr lang="es-CL" sz="1200" kern="1200" dirty="0">
            <a:solidFill>
              <a:schemeClr val="tx2">
                <a:lumMod val="50000"/>
              </a:schemeClr>
            </a:solidFill>
          </a:endParaRPr>
        </a:p>
      </dsp:txBody>
      <dsp:txXfrm>
        <a:off x="4570302" y="876278"/>
        <a:ext cx="1029875" cy="852517"/>
      </dsp:txXfrm>
    </dsp:sp>
    <dsp:sp modelId="{C04B0D4B-95C1-4E8B-AA0E-70CA22A657B1}">
      <dsp:nvSpPr>
        <dsp:cNvPr id="0" name=""/>
        <dsp:cNvSpPr/>
      </dsp:nvSpPr>
      <dsp:spPr>
        <a:xfrm rot="771429">
          <a:off x="4454707" y="2627086"/>
          <a:ext cx="281439" cy="29562"/>
        </a:xfrm>
        <a:custGeom>
          <a:avLst/>
          <a:gdLst/>
          <a:ahLst/>
          <a:cxnLst/>
          <a:rect l="0" t="0" r="0" b="0"/>
          <a:pathLst>
            <a:path>
              <a:moveTo>
                <a:pt x="0" y="14781"/>
              </a:moveTo>
              <a:lnTo>
                <a:pt x="281439"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a:off x="4588391" y="2634831"/>
        <a:ext cx="14071" cy="14071"/>
      </dsp:txXfrm>
    </dsp:sp>
    <dsp:sp modelId="{AF211B3C-EBDE-4916-9CD1-E2E1275F8028}">
      <dsp:nvSpPr>
        <dsp:cNvPr id="0" name=""/>
        <dsp:cNvSpPr/>
      </dsp:nvSpPr>
      <dsp:spPr>
        <a:xfrm>
          <a:off x="4706421" y="2230594"/>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solidFill>
                <a:schemeClr val="tx2">
                  <a:lumMod val="50000"/>
                </a:schemeClr>
              </a:solidFill>
            </a:rPr>
            <a:t>Inconsistencia de datos </a:t>
          </a:r>
          <a:endParaRPr lang="es-CL" sz="1200" kern="1200" dirty="0">
            <a:solidFill>
              <a:schemeClr val="tx2">
                <a:lumMod val="50000"/>
              </a:schemeClr>
            </a:solidFill>
          </a:endParaRPr>
        </a:p>
      </dsp:txBody>
      <dsp:txXfrm>
        <a:off x="4919715" y="2407156"/>
        <a:ext cx="1029875" cy="852517"/>
      </dsp:txXfrm>
    </dsp:sp>
    <dsp:sp modelId="{88E80E90-FEF4-457B-88B6-80F0A2BF3CFB}">
      <dsp:nvSpPr>
        <dsp:cNvPr id="0" name=""/>
        <dsp:cNvSpPr/>
      </dsp:nvSpPr>
      <dsp:spPr>
        <a:xfrm rot="3857143">
          <a:off x="3786733" y="3235489"/>
          <a:ext cx="556837" cy="29562"/>
        </a:xfrm>
        <a:custGeom>
          <a:avLst/>
          <a:gdLst/>
          <a:ahLst/>
          <a:cxnLst/>
          <a:rect l="0" t="0" r="0" b="0"/>
          <a:pathLst>
            <a:path>
              <a:moveTo>
                <a:pt x="0" y="14781"/>
              </a:moveTo>
              <a:lnTo>
                <a:pt x="556837"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a:off x="4051231" y="3236349"/>
        <a:ext cx="27841" cy="27841"/>
      </dsp:txXfrm>
    </dsp:sp>
    <dsp:sp modelId="{06ED4096-5F9D-4C4D-A59B-1FA41EEE8A6A}">
      <dsp:nvSpPr>
        <dsp:cNvPr id="0" name=""/>
        <dsp:cNvSpPr/>
      </dsp:nvSpPr>
      <dsp:spPr>
        <a:xfrm>
          <a:off x="3727387" y="3458263"/>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solidFill>
                <a:schemeClr val="tx2">
                  <a:lumMod val="50000"/>
                </a:schemeClr>
              </a:solidFill>
            </a:rPr>
            <a:t>Escasa posibilidad de compartir datos </a:t>
          </a:r>
          <a:endParaRPr lang="es-CL" sz="1200" kern="1200" dirty="0">
            <a:solidFill>
              <a:schemeClr val="tx2">
                <a:lumMod val="50000"/>
              </a:schemeClr>
            </a:solidFill>
          </a:endParaRPr>
        </a:p>
      </dsp:txBody>
      <dsp:txXfrm>
        <a:off x="3940681" y="3634825"/>
        <a:ext cx="1029875" cy="852517"/>
      </dsp:txXfrm>
    </dsp:sp>
    <dsp:sp modelId="{7317D14B-79DF-452E-950B-16346CC02405}">
      <dsp:nvSpPr>
        <dsp:cNvPr id="0" name=""/>
        <dsp:cNvSpPr/>
      </dsp:nvSpPr>
      <dsp:spPr>
        <a:xfrm rot="6942857">
          <a:off x="2997420" y="3235489"/>
          <a:ext cx="556837" cy="29562"/>
        </a:xfrm>
        <a:custGeom>
          <a:avLst/>
          <a:gdLst/>
          <a:ahLst/>
          <a:cxnLst/>
          <a:rect l="0" t="0" r="0" b="0"/>
          <a:pathLst>
            <a:path>
              <a:moveTo>
                <a:pt x="0" y="14781"/>
              </a:moveTo>
              <a:lnTo>
                <a:pt x="556837"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rot="10800000">
        <a:off x="3261918" y="3236349"/>
        <a:ext cx="27841" cy="27841"/>
      </dsp:txXfrm>
    </dsp:sp>
    <dsp:sp modelId="{73C1FDAA-D40B-48CB-8374-596F46FFD3B1}">
      <dsp:nvSpPr>
        <dsp:cNvPr id="0" name=""/>
        <dsp:cNvSpPr/>
      </dsp:nvSpPr>
      <dsp:spPr>
        <a:xfrm>
          <a:off x="2157140" y="3458263"/>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a:solidFill>
                <a:schemeClr val="tx2">
                  <a:lumMod val="50000"/>
                </a:schemeClr>
              </a:solidFill>
            </a:rPr>
            <a:t>Baja productividad del programador </a:t>
          </a:r>
          <a:endParaRPr lang="es-CL" sz="1200" kern="1200" dirty="0">
            <a:solidFill>
              <a:schemeClr val="tx2">
                <a:lumMod val="50000"/>
              </a:schemeClr>
            </a:solidFill>
          </a:endParaRPr>
        </a:p>
      </dsp:txBody>
      <dsp:txXfrm>
        <a:off x="2370434" y="3634825"/>
        <a:ext cx="1029875" cy="852517"/>
      </dsp:txXfrm>
    </dsp:sp>
    <dsp:sp modelId="{D55C8738-4D0B-4736-8402-69A0173294E7}">
      <dsp:nvSpPr>
        <dsp:cNvPr id="0" name=""/>
        <dsp:cNvSpPr/>
      </dsp:nvSpPr>
      <dsp:spPr>
        <a:xfrm rot="10028571">
          <a:off x="2604844" y="2627086"/>
          <a:ext cx="281439" cy="29562"/>
        </a:xfrm>
        <a:custGeom>
          <a:avLst/>
          <a:gdLst/>
          <a:ahLst/>
          <a:cxnLst/>
          <a:rect l="0" t="0" r="0" b="0"/>
          <a:pathLst>
            <a:path>
              <a:moveTo>
                <a:pt x="0" y="14781"/>
              </a:moveTo>
              <a:lnTo>
                <a:pt x="281439"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rot="10800000">
        <a:off x="2738527" y="2634831"/>
        <a:ext cx="14071" cy="14071"/>
      </dsp:txXfrm>
    </dsp:sp>
    <dsp:sp modelId="{4A83C3E8-ED1A-4BF2-AEB7-BF34B851850E}">
      <dsp:nvSpPr>
        <dsp:cNvPr id="0" name=""/>
        <dsp:cNvSpPr/>
      </dsp:nvSpPr>
      <dsp:spPr>
        <a:xfrm>
          <a:off x="1178106" y="2230594"/>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dirty="0">
              <a:solidFill>
                <a:schemeClr val="tx2">
                  <a:lumMod val="50000"/>
                </a:schemeClr>
              </a:solidFill>
            </a:rPr>
            <a:t>Excesiva mantención </a:t>
          </a:r>
        </a:p>
      </dsp:txBody>
      <dsp:txXfrm>
        <a:off x="1391400" y="2407156"/>
        <a:ext cx="1029875" cy="852517"/>
      </dsp:txXfrm>
    </dsp:sp>
    <dsp:sp modelId="{4C57F1F1-6D7D-4A7B-8269-99C661001358}">
      <dsp:nvSpPr>
        <dsp:cNvPr id="0" name=""/>
        <dsp:cNvSpPr/>
      </dsp:nvSpPr>
      <dsp:spPr>
        <a:xfrm rot="13114286">
          <a:off x="2733759" y="1838715"/>
          <a:ext cx="425746" cy="29562"/>
        </a:xfrm>
        <a:custGeom>
          <a:avLst/>
          <a:gdLst/>
          <a:ahLst/>
          <a:cxnLst/>
          <a:rect l="0" t="0" r="0" b="0"/>
          <a:pathLst>
            <a:path>
              <a:moveTo>
                <a:pt x="0" y="14781"/>
              </a:moveTo>
              <a:lnTo>
                <a:pt x="425746" y="147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L" sz="500" kern="1200"/>
        </a:p>
      </dsp:txBody>
      <dsp:txXfrm rot="10800000">
        <a:off x="2935989" y="1842853"/>
        <a:ext cx="21287" cy="21287"/>
      </dsp:txXfrm>
    </dsp:sp>
    <dsp:sp modelId="{DC4199F3-619E-4EB6-9376-E991D7B64CF2}">
      <dsp:nvSpPr>
        <dsp:cNvPr id="0" name=""/>
        <dsp:cNvSpPr/>
      </dsp:nvSpPr>
      <dsp:spPr>
        <a:xfrm>
          <a:off x="1527519" y="699716"/>
          <a:ext cx="1456463" cy="1205641"/>
        </a:xfrm>
        <a:prstGeom prst="ellipse">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CL" sz="1200" kern="1200" dirty="0">
              <a:solidFill>
                <a:schemeClr val="tx2">
                  <a:lumMod val="50000"/>
                </a:schemeClr>
              </a:solidFill>
            </a:rPr>
            <a:t>Estandarización deficiente </a:t>
          </a:r>
        </a:p>
      </dsp:txBody>
      <dsp:txXfrm>
        <a:off x="1740813" y="876278"/>
        <a:ext cx="1029875" cy="8525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76A5-0B03-4682-B1BD-001B5FB71B44}" type="datetimeFigureOut">
              <a:rPr lang="es-ES" smtClean="0"/>
              <a:t>23/03/2021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2AC7-833F-42A5-81B5-DAA72BB25EDC}" type="slidenum">
              <a:rPr lang="es-ES" smtClean="0"/>
              <a:t>‹Nº›</a:t>
            </a:fld>
            <a:endParaRPr lang="es-ES" dirty="0"/>
          </a:p>
        </p:txBody>
      </p:sp>
    </p:spTree>
    <p:extLst>
      <p:ext uri="{BB962C8B-B14F-4D97-AF65-F5344CB8AC3E}">
        <p14:creationId xmlns:p14="http://schemas.microsoft.com/office/powerpoint/2010/main" val="119876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a:t>
            </a:fld>
            <a:endParaRPr lang="es-ES" dirty="0"/>
          </a:p>
        </p:txBody>
      </p:sp>
    </p:spTree>
    <p:extLst>
      <p:ext uri="{BB962C8B-B14F-4D97-AF65-F5344CB8AC3E}">
        <p14:creationId xmlns:p14="http://schemas.microsoft.com/office/powerpoint/2010/main" val="188796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r>
              <a:rPr lang="es-CL" sz="1200" b="1" kern="1200" baseline="0" dirty="0">
                <a:solidFill>
                  <a:schemeClr val="tx1"/>
                </a:solidFill>
                <a:effectLst/>
                <a:latin typeface="+mn-lt"/>
                <a:ea typeface="+mn-ea"/>
                <a:cs typeface="+mn-cs"/>
              </a:rPr>
              <a:t> </a:t>
            </a:r>
            <a:endParaRPr lang="es-ES" sz="1200" b="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El</a:t>
            </a:r>
            <a:r>
              <a:rPr lang="es-CL" sz="1200" b="0" kern="1200" baseline="0" dirty="0">
                <a:solidFill>
                  <a:schemeClr val="tx1"/>
                </a:solidFill>
                <a:effectLst/>
                <a:latin typeface="+mn-lt"/>
                <a:ea typeface="+mn-ea"/>
                <a:cs typeface="+mn-cs"/>
              </a:rPr>
              <a:t> enfoque tradicional de procesamiento de datos incorpora: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 </a:t>
            </a:r>
            <a:endParaRPr lang="es-ES"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Enfoque por agregación</a:t>
            </a:r>
            <a:endParaRPr lang="es-ES" sz="1200" b="0" i="1"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Corresponde al</a:t>
            </a:r>
            <a:r>
              <a:rPr lang="es-CL"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procesamiento de datos por departamento o unidad organizacional.</a:t>
            </a:r>
            <a:r>
              <a:rPr lang="es-CL" sz="1200" b="0" kern="1200" baseline="0" dirty="0">
                <a:solidFill>
                  <a:schemeClr val="tx1"/>
                </a:solidFill>
                <a:effectLst/>
                <a:latin typeface="+mn-lt"/>
                <a:ea typeface="+mn-ea"/>
                <a:cs typeface="+mn-cs"/>
              </a:rPr>
              <a:t> En este, </a:t>
            </a:r>
            <a:r>
              <a:rPr lang="es-ES" sz="1200" b="0" kern="1200" baseline="0" dirty="0">
                <a:solidFill>
                  <a:schemeClr val="tx1"/>
                </a:solidFill>
                <a:effectLst/>
                <a:latin typeface="+mn-lt"/>
                <a:ea typeface="+mn-ea"/>
                <a:cs typeface="+mn-cs"/>
              </a:rPr>
              <a:t>l</a:t>
            </a:r>
            <a:r>
              <a:rPr lang="es-CL" sz="1200" b="0" kern="1200" dirty="0">
                <a:solidFill>
                  <a:schemeClr val="tx1"/>
                </a:solidFill>
                <a:effectLst/>
                <a:latin typeface="+mn-lt"/>
                <a:ea typeface="+mn-ea"/>
                <a:cs typeface="+mn-cs"/>
              </a:rPr>
              <a:t>os sistemas de información responden a requerimientos de usuarios por aplicaciones individuales. </a:t>
            </a:r>
            <a:endParaRPr lang="es-ES" sz="1200" b="0" kern="1200" dirty="0">
              <a:solidFill>
                <a:schemeClr val="tx1"/>
              </a:solidFill>
              <a:effectLst/>
              <a:latin typeface="+mn-lt"/>
              <a:ea typeface="+mn-ea"/>
              <a:cs typeface="+mn-cs"/>
            </a:endParaRPr>
          </a:p>
          <a:p>
            <a:pPr lvl="0"/>
            <a:r>
              <a:rPr lang="es-CL" sz="1200" b="0" kern="1200" dirty="0">
                <a:solidFill>
                  <a:schemeClr val="tx1"/>
                </a:solidFill>
                <a:effectLst/>
                <a:latin typeface="+mn-lt"/>
                <a:ea typeface="+mn-ea"/>
                <a:cs typeface="+mn-cs"/>
              </a:rPr>
              <a:t>El problema</a:t>
            </a:r>
            <a:r>
              <a:rPr lang="es-CL" sz="1200" b="0" kern="1200" baseline="0" dirty="0">
                <a:solidFill>
                  <a:schemeClr val="tx1"/>
                </a:solidFill>
                <a:effectLst/>
                <a:latin typeface="+mn-lt"/>
                <a:ea typeface="+mn-ea"/>
                <a:cs typeface="+mn-cs"/>
              </a:rPr>
              <a:t> de este enfoque es que n</a:t>
            </a:r>
            <a:r>
              <a:rPr lang="es-CL" sz="1200" b="0" kern="1200" dirty="0">
                <a:solidFill>
                  <a:schemeClr val="tx1"/>
                </a:solidFill>
                <a:effectLst/>
                <a:latin typeface="+mn-lt"/>
                <a:ea typeface="+mn-ea"/>
                <a:cs typeface="+mn-cs"/>
              </a:rPr>
              <a:t>o existe una planificación corporativa o un modelo que guíe el desarrollo de aplicaciones.</a:t>
            </a:r>
          </a:p>
          <a:p>
            <a:pPr lvl="0"/>
            <a:endParaRPr lang="es-CL" sz="1200" b="0" u="sng" kern="1200" dirty="0">
              <a:solidFill>
                <a:schemeClr val="tx1"/>
              </a:solidFill>
              <a:effectLst/>
              <a:latin typeface="+mn-lt"/>
              <a:ea typeface="+mn-ea"/>
              <a:cs typeface="+mn-cs"/>
            </a:endParaRPr>
          </a:p>
          <a:p>
            <a:pPr lvl="0"/>
            <a:r>
              <a:rPr lang="es-CL" sz="1200" b="0" i="1" u="none" kern="1200" dirty="0">
                <a:solidFill>
                  <a:schemeClr val="tx1"/>
                </a:solidFill>
                <a:effectLst/>
                <a:latin typeface="+mn-lt"/>
                <a:ea typeface="+mn-ea"/>
                <a:cs typeface="+mn-cs"/>
              </a:rPr>
              <a:t>Sistemas de procesamiento de archivos.</a:t>
            </a:r>
            <a:endParaRPr lang="es-ES" sz="1200" b="0" i="1" u="none" kern="1200" dirty="0">
              <a:solidFill>
                <a:schemeClr val="tx1"/>
              </a:solidFill>
              <a:effectLst/>
              <a:latin typeface="+mn-lt"/>
              <a:ea typeface="+mn-ea"/>
              <a:cs typeface="+mn-cs"/>
            </a:endParaRPr>
          </a:p>
          <a:p>
            <a:pPr lvl="0"/>
            <a:r>
              <a:rPr lang="es-CL" sz="1200" b="0" u="none" kern="1200" dirty="0">
                <a:solidFill>
                  <a:srgbClr val="FF0000"/>
                </a:solidFill>
                <a:effectLst/>
                <a:latin typeface="+mn-lt"/>
                <a:ea typeface="+mn-ea"/>
                <a:cs typeface="+mn-cs"/>
              </a:rPr>
              <a:t>Cada nueva aplicación es diseñada con su propio conjunto de archivos de datos.</a:t>
            </a:r>
            <a:r>
              <a:rPr lang="es-CL" sz="1200" b="0" u="none" kern="1200" baseline="0" dirty="0">
                <a:solidFill>
                  <a:srgbClr val="FF0000"/>
                </a:solidFill>
                <a:effectLst/>
                <a:latin typeface="+mn-lt"/>
                <a:ea typeface="+mn-ea"/>
                <a:cs typeface="+mn-cs"/>
              </a:rPr>
              <a:t> En este sentido, cada programa es dueño de sus archivos de datos y la lógica del programa es dependiente de los formatos y descripciones de esos datos</a:t>
            </a:r>
            <a:r>
              <a:rPr lang="es-CL" sz="1200" b="0" u="none" kern="1200" dirty="0">
                <a:solidFill>
                  <a:srgbClr val="FF0000"/>
                </a:solidFill>
                <a:effectLst/>
                <a:latin typeface="+mn-lt"/>
                <a:ea typeface="+mn-ea"/>
                <a:cs typeface="+mn-cs"/>
              </a:rPr>
              <a:t>. Para que estos archivos pueden ser usados en la nueva aplicación, requerirán de reestructuración, lo cual es complejo dado que es necesario revisar los programas que usan esos archivos, incluso hay que reescribir completamente los programas. Por ello, la mayoría de las veces es más simple diseñar nuevos archivos para cada aplicación. </a:t>
            </a:r>
            <a:endParaRPr lang="es-ES" sz="1200" b="0" u="none" kern="1200" dirty="0">
              <a:solidFill>
                <a:srgbClr val="FF0000"/>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10</a:t>
            </a:fld>
            <a:endParaRPr lang="es-ES" dirty="0"/>
          </a:p>
        </p:txBody>
      </p:sp>
    </p:spTree>
    <p:extLst>
      <p:ext uri="{BB962C8B-B14F-4D97-AF65-F5344CB8AC3E}">
        <p14:creationId xmlns:p14="http://schemas.microsoft.com/office/powerpoint/2010/main" val="1843924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r>
              <a:rPr lang="es-CL" sz="1200" b="0" kern="1200" dirty="0">
                <a:solidFill>
                  <a:schemeClr val="tx1"/>
                </a:solidFill>
                <a:effectLst/>
                <a:latin typeface="+mn-lt"/>
                <a:ea typeface="+mn-ea"/>
                <a:cs typeface="+mn-cs"/>
              </a:rPr>
              <a:t>¿Cuáles son las desventajas</a:t>
            </a:r>
            <a:r>
              <a:rPr lang="es-CL" sz="1200" b="0" kern="1200" baseline="0" dirty="0">
                <a:solidFill>
                  <a:schemeClr val="tx1"/>
                </a:solidFill>
                <a:effectLst/>
                <a:latin typeface="+mn-lt"/>
                <a:ea typeface="+mn-ea"/>
                <a:cs typeface="+mn-cs"/>
              </a:rPr>
              <a:t> de este enfoque? </a:t>
            </a:r>
          </a:p>
          <a:p>
            <a:endParaRPr lang="es-CL"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Inflexibilidad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Dificultad del enfoque para enfrentar cambios, debido a que no es sencillo adaptarse a nuevos requerimientos que no hayan sido considerados en el diseño inicial, como por ejemplo: nuevos reportes, documentos, etc.</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 genera una lenta evolución del sistema de información, que frustrará a los usuarios que saben que existen los datos, pero que no pueden obtener la información que necesitan.</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b="0" i="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Redundancia no controlada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Cuando cada aplicación tiene sus propios archivos existe un alto grado de redundancia, lo que genera: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Pérdida de espacio.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Repetición al actualizar el mismo dato en cada archivo.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Inconsistencias.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general, algo de redundancia es útil pero debe ser muy bien controlada.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Inconsistencia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Se produce cuando el dato es almacenado en distintas partes y no se modifica en todas ellas al realizarse una actualización (update).</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la fuente más común de errores en las aplicaciones, generando documentos y reportes inconsistentes y disminuyendo la confianza del usuario en la integridad del sistema de información. </a:t>
            </a:r>
            <a:endParaRPr lang="es-ES" sz="120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Escasa posibilidad de compartir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Como cada aplicación tiene sus propios archivos, existe poca oportunidad para los usuarios de compartir datos. Esto trae como consecuencia que el mismo dato tenga que ser ingresado varias veces para actualizar los archivos con datos duplicados. Otra consecuencia es que al desarrollarse nuevas aplicaciones no es posible, a veces, explotar los datos contenidos en archivos que ya existen, teniendo que crearse nuevos archivos con la consiguiente duplicación de datos. </a:t>
            </a:r>
            <a:endParaRPr lang="es-ES" sz="120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Baja productividad del programador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El programador debe diseñar cada archivo usado en una nueva aplicación y luego codificar las definiciones en el programa</a:t>
            </a:r>
            <a:r>
              <a:rPr lang="es-CL" sz="1200" kern="1200" baseline="0" dirty="0">
                <a:solidFill>
                  <a:schemeClr val="tx1"/>
                </a:solidFill>
                <a:effectLst/>
                <a:latin typeface="+mn-lt"/>
                <a:ea typeface="+mn-ea"/>
                <a:cs typeface="+mn-cs"/>
              </a:rPr>
              <a:t> y </a:t>
            </a:r>
            <a:r>
              <a:rPr lang="es-CL" sz="1200" kern="1200" dirty="0">
                <a:solidFill>
                  <a:schemeClr val="tx1"/>
                </a:solidFill>
                <a:effectLst/>
                <a:latin typeface="+mn-lt"/>
                <a:ea typeface="+mn-ea"/>
                <a:cs typeface="+mn-cs"/>
              </a:rPr>
              <a:t>escribir las instrucciones de entrada/salida (I/O) requeridas por el método de acceso seleccionado,</a:t>
            </a:r>
            <a:r>
              <a:rPr lang="es-CL" sz="1200" kern="1200" baseline="0" dirty="0">
                <a:solidFill>
                  <a:schemeClr val="tx1"/>
                </a:solidFill>
                <a:effectLst/>
                <a:latin typeface="+mn-lt"/>
                <a:ea typeface="+mn-ea"/>
                <a:cs typeface="+mn-cs"/>
              </a:rPr>
              <a:t> lo cual </a:t>
            </a:r>
            <a:r>
              <a:rPr lang="es-CL" sz="1200" kern="1200" dirty="0">
                <a:solidFill>
                  <a:schemeClr val="tx1"/>
                </a:solidFill>
                <a:effectLst/>
                <a:latin typeface="+mn-lt"/>
                <a:ea typeface="+mn-ea"/>
                <a:cs typeface="+mn-cs"/>
              </a:rPr>
              <a:t>genera un mayor esfuerzo de desarrollo y una baja productividad, por lo tanto aumentan los costos del software. </a:t>
            </a:r>
            <a:endParaRPr lang="es-ES" sz="120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Excesiva mantención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Como las descripciones de archivos, registros e ítems, de datos están dentro de los programas, cualquier modificación de un archivo requiere de la identificación de los programas donde será usado.</a:t>
            </a:r>
            <a:r>
              <a:rPr lang="es-ES"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A eso se le llama mantención y eso puede implicar que cerca del 80% del esfuerzo de programación sea ocupado en esta tarea.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Estandarización deficiente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Al definir qué características tendrán los datos es común encontrar que cada usuario puede tener consideraciones distintas, por tanto, podemos encontrar las siguientes inconsistencias: </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Sinónimos: uso de nombres diferentes para un mismo ítem de datos (por ejemplo “ID”, “CODIGO”, “NRO. REGISTRO”, es usado para el mismo campo de un artículo). </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Homónimos: uso de un mismo nombre simple para ítems de datos distintos (por ejemplo el campo “NOMBRE” es usado para el cliente, el producto, el proveedor).</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Al tener una estandarización deficiente se dificultará la mantención de las aplicaciones que usan estos datos.</a:t>
            </a:r>
            <a:endParaRPr lang="es-ES" sz="1200" kern="1200" dirty="0">
              <a:solidFill>
                <a:schemeClr val="tx1"/>
              </a:solidFill>
              <a:effectLst/>
              <a:latin typeface="+mn-lt"/>
              <a:ea typeface="+mn-ea"/>
              <a:cs typeface="+mn-cs"/>
            </a:endParaRPr>
          </a:p>
          <a:p>
            <a:endParaRPr lang="es-419" dirty="0"/>
          </a:p>
          <a:p>
            <a:endParaRPr lang="es-419" dirty="0"/>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11</a:t>
            </a:fld>
            <a:endParaRPr lang="es-ES" dirty="0"/>
          </a:p>
        </p:txBody>
      </p:sp>
    </p:spTree>
    <p:extLst>
      <p:ext uri="{BB962C8B-B14F-4D97-AF65-F5344CB8AC3E}">
        <p14:creationId xmlns:p14="http://schemas.microsoft.com/office/powerpoint/2010/main" val="55153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12</a:t>
            </a:fld>
            <a:endParaRPr lang="es-ES" dirty="0"/>
          </a:p>
        </p:txBody>
      </p:sp>
    </p:spTree>
    <p:extLst>
      <p:ext uri="{BB962C8B-B14F-4D97-AF65-F5344CB8AC3E}">
        <p14:creationId xmlns:p14="http://schemas.microsoft.com/office/powerpoint/2010/main" val="1467297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13</a:t>
            </a:fld>
            <a:endParaRPr lang="es-ES" dirty="0"/>
          </a:p>
        </p:txBody>
      </p:sp>
    </p:spTree>
    <p:extLst>
      <p:ext uri="{BB962C8B-B14F-4D97-AF65-F5344CB8AC3E}">
        <p14:creationId xmlns:p14="http://schemas.microsoft.com/office/powerpoint/2010/main" val="165581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200" b="1" kern="1200" dirty="0">
                <a:solidFill>
                  <a:schemeClr val="tx1"/>
                </a:solidFill>
                <a:effectLst/>
                <a:latin typeface="+mn-lt"/>
                <a:ea typeface="+mn-ea"/>
                <a:cs typeface="+mn-cs"/>
              </a:rPr>
              <a:t>Nota al docente:</a:t>
            </a:r>
            <a:r>
              <a:rPr lang="es-CL" sz="1200" b="1" kern="1200" baseline="0" dirty="0">
                <a:solidFill>
                  <a:schemeClr val="tx1"/>
                </a:solidFill>
                <a:effectLst/>
                <a:latin typeface="+mn-lt"/>
                <a:ea typeface="+mn-ea"/>
                <a:cs typeface="+mn-cs"/>
              </a:rPr>
              <a:t> </a:t>
            </a:r>
            <a:endParaRPr lang="es-C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kern="1200" dirty="0">
                <a:solidFill>
                  <a:schemeClr val="tx1"/>
                </a:solidFill>
                <a:effectLst/>
                <a:latin typeface="+mn-lt"/>
                <a:ea typeface="+mn-ea"/>
                <a:cs typeface="+mn-cs"/>
              </a:rPr>
              <a:t>Bajo este enfoque, una base de datos se puede definir como un conjunto de archivos relacionados: los archivos en cuestión no están directamente asociados con programas de aplicaciones.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14</a:t>
            </a:fld>
            <a:endParaRPr lang="es-ES" dirty="0"/>
          </a:p>
        </p:txBody>
      </p:sp>
    </p:spTree>
    <p:extLst>
      <p:ext uri="{BB962C8B-B14F-4D97-AF65-F5344CB8AC3E}">
        <p14:creationId xmlns:p14="http://schemas.microsoft.com/office/powerpoint/2010/main" val="2067603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endParaRPr lang="es-CL" sz="1200" b="1" kern="1200" baseline="0" dirty="0">
              <a:solidFill>
                <a:schemeClr val="tx1"/>
              </a:solidFill>
              <a:effectLst/>
              <a:latin typeface="+mn-lt"/>
              <a:ea typeface="+mn-ea"/>
              <a:cs typeface="+mn-cs"/>
            </a:endParaRPr>
          </a:p>
          <a:p>
            <a:r>
              <a:rPr lang="es-CL" sz="1200" b="0" kern="1200" baseline="0" dirty="0">
                <a:solidFill>
                  <a:schemeClr val="tx1"/>
                </a:solidFill>
                <a:effectLst/>
                <a:latin typeface="+mn-lt"/>
                <a:ea typeface="+mn-ea"/>
                <a:cs typeface="+mn-cs"/>
              </a:rPr>
              <a:t>El enfoque de base de datos se compone de los siguientes elementos: </a:t>
            </a:r>
          </a:p>
          <a:p>
            <a:endParaRPr lang="es-CL"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Interface usuario/sistema (distintas interfaces,</a:t>
            </a:r>
            <a:r>
              <a:rPr lang="es-CL" sz="1200" b="0" i="1" kern="1200" baseline="0" dirty="0">
                <a:solidFill>
                  <a:schemeClr val="tx1"/>
                </a:solidFill>
                <a:effectLst/>
                <a:latin typeface="+mn-lt"/>
                <a:ea typeface="+mn-ea"/>
                <a:cs typeface="+mn-cs"/>
              </a:rPr>
              <a:t> para usuarios diversos)</a:t>
            </a:r>
          </a:p>
          <a:p>
            <a:r>
              <a:rPr lang="es-CL" sz="1200" b="0" kern="1200" baseline="0" dirty="0">
                <a:solidFill>
                  <a:schemeClr val="tx1"/>
                </a:solidFill>
                <a:effectLst/>
                <a:latin typeface="+mn-lt"/>
                <a:ea typeface="+mn-ea"/>
                <a:cs typeface="+mn-cs"/>
              </a:rPr>
              <a:t>La interface permite a los usuarios interactuar con la base de datos, lo que gracias a los últimos avances en el software y hardware es cada día más amiga para el usuario. </a:t>
            </a:r>
            <a:endParaRPr lang="es-ES" sz="1200" b="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Desarrolladores de Sistemas o de Aplicaciones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Son personas como analistas de sistemas y programadores que diseñan nuevos programas de aplicación,</a:t>
            </a:r>
            <a:r>
              <a:rPr lang="es-CL" sz="1200" kern="1200" baseline="0" dirty="0">
                <a:solidFill>
                  <a:schemeClr val="tx1"/>
                </a:solidFill>
                <a:effectLst/>
                <a:latin typeface="+mn-lt"/>
                <a:ea typeface="+mn-ea"/>
                <a:cs typeface="+mn-cs"/>
              </a:rPr>
              <a:t> los cuales a menudo se apoyan en herramientas CASE.</a:t>
            </a: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Herramientas CASE</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Aplicaciones informáticas destinadas a aumentar la productividad en el desarrollo de software,</a:t>
            </a:r>
            <a:r>
              <a:rPr lang="es-CL" sz="1200" kern="1200" baseline="0" dirty="0">
                <a:solidFill>
                  <a:schemeClr val="tx1"/>
                </a:solidFill>
                <a:effectLst/>
                <a:latin typeface="+mn-lt"/>
                <a:ea typeface="+mn-ea"/>
                <a:cs typeface="+mn-cs"/>
              </a:rPr>
              <a:t> las cuales </a:t>
            </a:r>
            <a:r>
              <a:rPr lang="es-CL" sz="1200" kern="1200" dirty="0">
                <a:solidFill>
                  <a:schemeClr val="tx1"/>
                </a:solidFill>
                <a:effectLst/>
                <a:latin typeface="+mn-lt"/>
                <a:ea typeface="+mn-ea"/>
                <a:cs typeface="+mn-cs"/>
              </a:rPr>
              <a:t>pueden ser útiles en el ciclo de vida del desarrollo del software</a:t>
            </a:r>
            <a:r>
              <a:rPr lang="es-CL" sz="1200" kern="1200" baseline="0" dirty="0">
                <a:solidFill>
                  <a:schemeClr val="tx1"/>
                </a:solidFill>
                <a:effectLst/>
                <a:latin typeface="+mn-lt"/>
                <a:ea typeface="+mn-ea"/>
                <a:cs typeface="+mn-cs"/>
              </a:rPr>
              <a:t> en tareas como: d</a:t>
            </a:r>
            <a:r>
              <a:rPr lang="es-CL" sz="1200" kern="1200" dirty="0">
                <a:solidFill>
                  <a:schemeClr val="tx1"/>
                </a:solidFill>
                <a:effectLst/>
                <a:latin typeface="+mn-lt"/>
                <a:ea typeface="+mn-ea"/>
                <a:cs typeface="+mn-cs"/>
              </a:rPr>
              <a:t>iseño del proyecto e implementación de parte del código según el diseño dado</a:t>
            </a:r>
            <a:r>
              <a:rPr lang="es-ES" sz="1200" kern="120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compilación automática, documentación o detección de errores, entre otras. </a:t>
            </a:r>
            <a:endParaRPr lang="es-ES" sz="120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Usuarios finales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Personas de la organización que agregan, borran y modifican datos en la base de datos y que consultan o reciben información desde esta. Corresponden a quienes utilizan la base de datos durante su ciclo de vida. </a:t>
            </a:r>
            <a:endParaRPr lang="es-ES" sz="120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Administradores de base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Son las personas responsables del diseño de la base de datos y de fijar normas que resguardan la seguridad e integridad de ella</a:t>
            </a:r>
            <a:r>
              <a:rPr lang="es-CL" sz="1200" kern="1200" baseline="0" dirty="0">
                <a:solidFill>
                  <a:schemeClr val="tx1"/>
                </a:solidFill>
                <a:effectLst/>
                <a:latin typeface="+mn-lt"/>
                <a:ea typeface="+mn-ea"/>
                <a:cs typeface="+mn-cs"/>
              </a:rPr>
              <a:t> (u</a:t>
            </a:r>
            <a:r>
              <a:rPr lang="es-CL" sz="1200" kern="1200" dirty="0">
                <a:solidFill>
                  <a:schemeClr val="tx1"/>
                </a:solidFill>
                <a:effectLst/>
                <a:latin typeface="+mn-lt"/>
                <a:ea typeface="+mn-ea"/>
                <a:cs typeface="+mn-cs"/>
              </a:rPr>
              <a:t>san herramientas CASE para mejorar su productividad).</a:t>
            </a:r>
            <a:r>
              <a:rPr lang="es-CL" sz="1200" kern="1200" baseline="0" dirty="0">
                <a:solidFill>
                  <a:schemeClr val="tx1"/>
                </a:solidFill>
                <a:effectLst/>
                <a:latin typeface="+mn-lt"/>
                <a:ea typeface="+mn-ea"/>
                <a:cs typeface="+mn-cs"/>
              </a:rPr>
              <a:t> </a:t>
            </a:r>
            <a:endParaRPr lang="es-CL" sz="1200"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Programas de aplicaciones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Son programas computacionales usados para crear y mantener las bases de datos, además proveen información a los usuarios.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Repositorio (Repository) o</a:t>
            </a:r>
            <a:r>
              <a:rPr lang="es-CL" sz="1200" b="0" i="1" kern="1200" baseline="0" dirty="0">
                <a:solidFill>
                  <a:schemeClr val="tx1"/>
                </a:solidFill>
                <a:effectLst/>
                <a:latin typeface="+mn-lt"/>
                <a:ea typeface="+mn-ea"/>
                <a:cs typeface="+mn-cs"/>
              </a:rPr>
              <a:t> diccionario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Lugar donde quedan las definiciones de los datos, formatos de pantallas y reportes y definiciones de otros sistemas de la organización. Esta herramienta es clave en la administración del recurso “dato” en la organización y suele estar implementada como una base de datos. </a:t>
            </a:r>
          </a:p>
          <a:p>
            <a:endParaRPr lang="es-CL" sz="1200" i="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Base de datos (Data Base)</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el lugar físico donde quedan los datos de un usuario. Esta puede ser centralizada (completamente almacenada en un computador central, sea este un mainframe un PC stand alone, un servidor en una arquitectura C/S, etc.) o distribuida (los datos están almacenados en distintos nodos de una red). </a:t>
            </a:r>
          </a:p>
          <a:p>
            <a:endParaRPr lang="es-CL"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Sistema de gestión de base de datos (DBMS)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un software (y a veces el hardware y firmware), que permite manejar una o más bases de datos y también el repositorio. Sus principales funciones son: </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CL" sz="1200" b="0" kern="1200" dirty="0">
                <a:solidFill>
                  <a:schemeClr val="tx1"/>
                </a:solidFill>
                <a:effectLst/>
                <a:latin typeface="+mn-lt"/>
                <a:ea typeface="+mn-ea"/>
                <a:cs typeface="+mn-cs"/>
              </a:rPr>
              <a:t>Función definición de datos: permite especificar el tipo de dato que irá en la base de datos, se estructura lógica, las relaciones entre datos y características físicas sobre organización y acceso. Esto se logra a través del lenguaje de definición de datos (Data Definition Language o DDL).</a:t>
            </a:r>
            <a:endParaRPr lang="es-E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s-CL" sz="1200" b="0" kern="1200" dirty="0">
                <a:solidFill>
                  <a:schemeClr val="tx1"/>
                </a:solidFill>
                <a:effectLst/>
                <a:latin typeface="+mn-lt"/>
                <a:ea typeface="+mn-ea"/>
                <a:cs typeface="+mn-cs"/>
              </a:rPr>
              <a:t>Función manipulación de datos: permite almacenar, modificar y recuperar los datos de la base de datos. Esto se logra a través del lenguaje de manipulación de datos (Data Manipulation Language o DML). </a:t>
            </a:r>
            <a:endParaRPr lang="es-E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s-CL" sz="1200" b="0" kern="1200" dirty="0">
                <a:solidFill>
                  <a:schemeClr val="tx1"/>
                </a:solidFill>
                <a:effectLst/>
                <a:latin typeface="+mn-lt"/>
                <a:ea typeface="+mn-ea"/>
                <a:cs typeface="+mn-cs"/>
              </a:rPr>
              <a:t>Función seguridad de datos: el dato debe ser protegido para que no sea usado erróneamente o destruido en forma accidental o intencional. El DBMS, además, provee de mecanismos para controlar el acceso y definir qué operaciones (por ejemplo, solo lectura o actualización) puede realizar cada usuario. También provee de mecanismos que prevengan los efectos que se generan cuando dos usuarios intentan acceder al mismo dato simultáneamente (es decir, debe proveer control concurrente). </a:t>
            </a:r>
            <a:endParaRPr lang="es-ES" sz="1200" b="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CL" sz="1200" b="1"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15</a:t>
            </a:fld>
            <a:endParaRPr lang="es-ES" dirty="0"/>
          </a:p>
        </p:txBody>
      </p:sp>
    </p:spTree>
    <p:extLst>
      <p:ext uri="{BB962C8B-B14F-4D97-AF65-F5344CB8AC3E}">
        <p14:creationId xmlns:p14="http://schemas.microsoft.com/office/powerpoint/2010/main" val="1593190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kern="1200" dirty="0">
                <a:solidFill>
                  <a:schemeClr val="tx1"/>
                </a:solidFill>
                <a:effectLst/>
                <a:latin typeface="+mn-lt"/>
                <a:ea typeface="+mn-ea"/>
                <a:cs typeface="+mn-cs"/>
              </a:rPr>
              <a:t>Nota al </a:t>
            </a:r>
            <a:r>
              <a:rPr lang="es-ES_tradnl" sz="1200" b="1" kern="1200" noProof="0" dirty="0">
                <a:solidFill>
                  <a:schemeClr val="tx1"/>
                </a:solidFill>
                <a:effectLst/>
                <a:latin typeface="+mn-lt"/>
                <a:ea typeface="+mn-ea"/>
                <a:cs typeface="+mn-cs"/>
              </a:rPr>
              <a:t>docente</a:t>
            </a:r>
            <a:r>
              <a:rPr lang="en-US" sz="1200" b="1"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Las </a:t>
            </a:r>
            <a:r>
              <a:rPr lang="es-ES_tradnl" sz="1200" b="0" kern="1200" noProof="0" dirty="0">
                <a:solidFill>
                  <a:schemeClr val="tx1"/>
                </a:solidFill>
                <a:effectLst/>
                <a:latin typeface="+mn-lt"/>
                <a:ea typeface="+mn-ea"/>
                <a:cs typeface="+mn-cs"/>
              </a:rPr>
              <a:t>herramientas</a:t>
            </a:r>
            <a:r>
              <a:rPr lang="en-US" sz="1200" b="0" kern="1200" dirty="0">
                <a:solidFill>
                  <a:schemeClr val="tx1"/>
                </a:solidFill>
                <a:effectLst/>
                <a:latin typeface="+mn-lt"/>
                <a:ea typeface="+mn-ea"/>
                <a:cs typeface="+mn-cs"/>
              </a:rPr>
              <a:t> CASE (Computer-Aided Software Engineering)</a:t>
            </a:r>
            <a:r>
              <a:rPr lang="en-US" sz="1200" b="0" kern="1200" baseline="0" dirty="0">
                <a:solidFill>
                  <a:schemeClr val="tx1"/>
                </a:solidFill>
                <a:effectLst/>
                <a:latin typeface="+mn-lt"/>
                <a:ea typeface="+mn-ea"/>
                <a:cs typeface="+mn-cs"/>
              </a:rPr>
              <a:t> son </a:t>
            </a:r>
            <a:r>
              <a:rPr lang="es-CL" sz="1200" b="0" kern="1200" dirty="0">
                <a:solidFill>
                  <a:schemeClr val="tx1"/>
                </a:solidFill>
                <a:effectLst/>
                <a:latin typeface="+mn-lt"/>
                <a:ea typeface="+mn-ea"/>
                <a:cs typeface="+mn-cs"/>
              </a:rPr>
              <a:t>aplicaciones informáticas destinadas a aumentar la productividad en el desarrollo de software.</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Estas herramientas pueden ser útiles en el ciclo de vida del desarrollo del software, en tareas como: </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Diseño del proyecto e implementación de parte del código según el diseño dado. </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Compilación automática.</a:t>
            </a:r>
            <a:endParaRPr lang="es-E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b="0" kern="1200" dirty="0">
                <a:solidFill>
                  <a:schemeClr val="tx1"/>
                </a:solidFill>
                <a:effectLst/>
                <a:latin typeface="+mn-lt"/>
                <a:ea typeface="+mn-ea"/>
                <a:cs typeface="+mn-cs"/>
              </a:rPr>
              <a:t>Documentación o detección de errores, entre otras.</a:t>
            </a:r>
          </a:p>
          <a:p>
            <a:pPr marL="171450" lvl="0" indent="-171450">
              <a:buFont typeface="Arial" panose="020B0604020202020204" pitchFamily="34" charset="0"/>
              <a:buChar char="•"/>
            </a:pPr>
            <a:endParaRPr lang="es-ES" sz="1200" b="0" kern="1200" dirty="0">
              <a:solidFill>
                <a:schemeClr val="tx1"/>
              </a:solidFill>
              <a:effectLst/>
              <a:latin typeface="+mn-lt"/>
              <a:ea typeface="+mn-ea"/>
              <a:cs typeface="+mn-cs"/>
            </a:endParaRPr>
          </a:p>
          <a:p>
            <a:pPr marL="0" indent="0">
              <a:buFont typeface="Arial" panose="020B0604020202020204" pitchFamily="34" charset="0"/>
              <a:buNone/>
            </a:pPr>
            <a:r>
              <a:rPr lang="es-ES" sz="1200" b="0" kern="1200" dirty="0">
                <a:solidFill>
                  <a:schemeClr val="tx1"/>
                </a:solidFill>
                <a:effectLst/>
                <a:latin typeface="+mn-lt"/>
                <a:ea typeface="+mn-ea"/>
                <a:cs typeface="+mn-cs"/>
              </a:rPr>
              <a:t>Esta</a:t>
            </a:r>
            <a:r>
              <a:rPr lang="es-ES" sz="1200" b="0" kern="1200" baseline="0" dirty="0">
                <a:solidFill>
                  <a:schemeClr val="tx1"/>
                </a:solidFill>
                <a:effectLst/>
                <a:latin typeface="+mn-lt"/>
                <a:ea typeface="+mn-ea"/>
                <a:cs typeface="+mn-cs"/>
              </a:rPr>
              <a:t> herramienta se clasifica en dos categorías: </a:t>
            </a:r>
            <a:endParaRPr lang="es-E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Upper-Case</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a:t>
            </a:r>
            <a:r>
              <a:rPr lang="es-CL" sz="1200" b="0" kern="1200" dirty="0">
                <a:solidFill>
                  <a:schemeClr val="tx1"/>
                </a:solidFill>
                <a:effectLst/>
                <a:latin typeface="+mn-lt"/>
                <a:ea typeface="+mn-ea"/>
                <a:cs typeface="+mn-cs"/>
              </a:rPr>
              <a:t>poyan las tareas “front-end” del ciclo de vida del desarrollo de software, incluyendo definición de requerimientos, análisis y diseño. </a:t>
            </a: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Lower-Case:</a:t>
            </a:r>
            <a:r>
              <a:rPr lang="es-CL" sz="1200" b="0" kern="1200" baseline="0" dirty="0">
                <a:solidFill>
                  <a:schemeClr val="tx1"/>
                </a:solidFill>
                <a:effectLst/>
                <a:latin typeface="+mn-lt"/>
                <a:ea typeface="+mn-ea"/>
                <a:cs typeface="+mn-cs"/>
              </a:rPr>
              <a:t> a</a:t>
            </a:r>
            <a:r>
              <a:rPr lang="es-CL" sz="1200" b="0" kern="1200" dirty="0">
                <a:solidFill>
                  <a:schemeClr val="tx1"/>
                </a:solidFill>
                <a:effectLst/>
                <a:latin typeface="+mn-lt"/>
                <a:ea typeface="+mn-ea"/>
                <a:cs typeface="+mn-cs"/>
              </a:rPr>
              <a:t>utomatizan las tareas finales del ciclo de vida, es decir, generación de código, prueba y mantención. </a:t>
            </a:r>
            <a:endParaRPr lang="es-ES" sz="1200" b="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16</a:t>
            </a:fld>
            <a:endParaRPr lang="es-ES" dirty="0"/>
          </a:p>
        </p:txBody>
      </p:sp>
    </p:spTree>
    <p:extLst>
      <p:ext uri="{BB962C8B-B14F-4D97-AF65-F5344CB8AC3E}">
        <p14:creationId xmlns:p14="http://schemas.microsoft.com/office/powerpoint/2010/main" val="4035302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r>
              <a:rPr lang="es-CL" sz="1200" b="0" kern="1200" dirty="0">
                <a:solidFill>
                  <a:schemeClr val="tx1"/>
                </a:solidFill>
                <a:effectLst/>
                <a:latin typeface="+mn-lt"/>
                <a:ea typeface="+mn-ea"/>
                <a:cs typeface="+mn-cs"/>
              </a:rPr>
              <a:t>El enfoque de base de datos lo podemos definir en tres etapas:</a:t>
            </a:r>
            <a:r>
              <a:rPr lang="es-CL" sz="1200" b="0" kern="1200" baseline="0" dirty="0">
                <a:solidFill>
                  <a:schemeClr val="tx1"/>
                </a:solidFill>
                <a:effectLst/>
                <a:latin typeface="+mn-lt"/>
                <a:ea typeface="+mn-ea"/>
                <a:cs typeface="+mn-cs"/>
              </a:rPr>
              <a:t> </a:t>
            </a:r>
          </a:p>
          <a:p>
            <a:endParaRPr lang="es-CL"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Modelamiento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esta etapa se busca obtener de la realidad, aquellos datos y asociaciones que la representan, expresados en forma de un modelo de datos. En ella</a:t>
            </a:r>
            <a:r>
              <a:rPr lang="es-CL" sz="1200" kern="1200" baseline="0" dirty="0">
                <a:solidFill>
                  <a:schemeClr val="tx1"/>
                </a:solidFill>
                <a:effectLst/>
                <a:latin typeface="+mn-lt"/>
                <a:ea typeface="+mn-ea"/>
                <a:cs typeface="+mn-cs"/>
              </a:rPr>
              <a:t> encontramos: </a:t>
            </a:r>
            <a:endParaRPr lang="es-E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Requerimientos.</a:t>
            </a:r>
            <a:r>
              <a:rPr lang="es-CL"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El usuario y el diseñador se ponen de acuerdo sobre los requerimientos que debe satisfacer la base de datos.</a:t>
            </a:r>
            <a:endParaRPr lang="es-E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Modelo conceptual</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El diseñador desarrolla el modelo conceptual en base a los requerimientos que quedaron establecidos en el levantamiento de estos.</a:t>
            </a:r>
            <a:r>
              <a:rPr lang="es-CL"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Con este modelo se puede determinar,</a:t>
            </a:r>
            <a:r>
              <a:rPr lang="es-CL"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junto al usuario, si se han considerado bien los requisitos para poder trabajar en el desarrollo de la base de datos. </a:t>
            </a:r>
            <a:endParaRPr lang="es-ES" sz="1200" b="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Creación de base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Esta etapa,</a:t>
            </a:r>
            <a:r>
              <a:rPr lang="es-CL" sz="1200" kern="1200" baseline="0" dirty="0">
                <a:solidFill>
                  <a:schemeClr val="tx1"/>
                </a:solidFill>
                <a:effectLst/>
                <a:latin typeface="+mn-lt"/>
                <a:ea typeface="+mn-ea"/>
                <a:cs typeface="+mn-cs"/>
              </a:rPr>
              <a:t> i</a:t>
            </a:r>
            <a:r>
              <a:rPr lang="es-CL" sz="1200" kern="1200" dirty="0">
                <a:solidFill>
                  <a:schemeClr val="tx1"/>
                </a:solidFill>
                <a:effectLst/>
                <a:latin typeface="+mn-lt"/>
                <a:ea typeface="+mn-ea"/>
                <a:cs typeface="+mn-cs"/>
              </a:rPr>
              <a:t>dealmente, se realiza solo una vez su estructura</a:t>
            </a:r>
            <a:r>
              <a:rPr lang="es-CL" sz="1200" kern="1200" baseline="0" dirty="0">
                <a:solidFill>
                  <a:schemeClr val="tx1"/>
                </a:solidFill>
                <a:effectLst/>
                <a:latin typeface="+mn-lt"/>
                <a:ea typeface="+mn-ea"/>
                <a:cs typeface="+mn-cs"/>
              </a:rPr>
              <a:t> (n</a:t>
            </a:r>
            <a:r>
              <a:rPr lang="es-CL" sz="1200" kern="1200" dirty="0">
                <a:solidFill>
                  <a:schemeClr val="tx1"/>
                </a:solidFill>
                <a:effectLst/>
                <a:latin typeface="+mn-lt"/>
                <a:ea typeface="+mn-ea"/>
                <a:cs typeface="+mn-cs"/>
              </a:rPr>
              <a:t>o se recomienda cambiar).</a:t>
            </a:r>
            <a:r>
              <a:rPr lang="es-CL"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En ella</a:t>
            </a:r>
            <a:r>
              <a:rPr lang="es-CL" sz="1200" kern="1200" baseline="0" dirty="0">
                <a:solidFill>
                  <a:schemeClr val="tx1"/>
                </a:solidFill>
                <a:effectLst/>
                <a:latin typeface="+mn-lt"/>
                <a:ea typeface="+mn-ea"/>
                <a:cs typeface="+mn-cs"/>
              </a:rPr>
              <a:t> encontramos: </a:t>
            </a:r>
            <a:endParaRPr lang="es-E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Definición de datos</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Basándose en el modelo conceptual, y guiándose por las reglas de los datos del SGBD que se utiliza en la organización, se proceden a definir los tipos de datos, sus características y respectivas restricciones. </a:t>
            </a:r>
            <a:endParaRPr lang="es-E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Compilador DDL</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Como ya se tienen las definiciones de los datos, se utiliza el compilador DDL para poder desarrollar la base de datos lógica en el SGBD.</a:t>
            </a:r>
            <a:endParaRPr lang="es-E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Base de datos lógica</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Es la definición o esquema conceptual de la base de datos (descripción de archivos y asociaciones).</a:t>
            </a:r>
            <a:endParaRPr lang="es-ES" sz="1200" b="0" kern="1200" dirty="0">
              <a:solidFill>
                <a:schemeClr val="tx1"/>
              </a:solidFill>
              <a:effectLst/>
              <a:latin typeface="+mn-lt"/>
              <a:ea typeface="+mn-ea"/>
              <a:cs typeface="+mn-cs"/>
            </a:endParaRP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Uso de base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Esta etapa</a:t>
            </a:r>
            <a:r>
              <a:rPr lang="es-CL" sz="1200" kern="1200" baseline="0" dirty="0">
                <a:solidFill>
                  <a:schemeClr val="tx1"/>
                </a:solidFill>
                <a:effectLst/>
                <a:latin typeface="+mn-lt"/>
                <a:ea typeface="+mn-ea"/>
                <a:cs typeface="+mn-cs"/>
              </a:rPr>
              <a:t> i</a:t>
            </a:r>
            <a:r>
              <a:rPr lang="es-CL" sz="1200" kern="1200" dirty="0">
                <a:solidFill>
                  <a:schemeClr val="tx1"/>
                </a:solidFill>
                <a:effectLst/>
                <a:latin typeface="+mn-lt"/>
                <a:ea typeface="+mn-ea"/>
                <a:cs typeface="+mn-cs"/>
              </a:rPr>
              <a:t>nvolucra a los usuarios finales accediéndola constantemente, y a los desarrolladores de sistemas que realizan programas que mantienen y actualizan la base de datos con el fin de responder a nuevos requerimientos de los usuarios. En ella</a:t>
            </a:r>
            <a:r>
              <a:rPr lang="es-CL" sz="1200" kern="1200" baseline="0" dirty="0">
                <a:solidFill>
                  <a:schemeClr val="tx1"/>
                </a:solidFill>
                <a:effectLst/>
                <a:latin typeface="+mn-lt"/>
                <a:ea typeface="+mn-ea"/>
                <a:cs typeface="+mn-cs"/>
              </a:rPr>
              <a:t> encontramos: </a:t>
            </a:r>
            <a:endParaRPr lang="es-E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Compilador DML</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Ahora ya se está en condiciones de hacer uso de la base de datos por los usuarios y aplicaciones.</a:t>
            </a:r>
          </a:p>
          <a:p>
            <a:pPr marL="171450" indent="-171450">
              <a:buFont typeface="Arial" panose="020B0604020202020204" pitchFamily="34" charset="0"/>
              <a:buChar char="•"/>
            </a:pPr>
            <a:r>
              <a:rPr lang="es-CL" sz="1200" b="0" kern="1200" dirty="0">
                <a:solidFill>
                  <a:schemeClr val="tx1"/>
                </a:solidFill>
                <a:effectLst/>
                <a:latin typeface="+mn-lt"/>
                <a:ea typeface="+mn-ea"/>
                <a:cs typeface="+mn-cs"/>
              </a:rPr>
              <a:t>Base de datos física</a:t>
            </a:r>
            <a:r>
              <a:rPr lang="es-ES" sz="1200" b="0" kern="1200" dirty="0">
                <a:solidFill>
                  <a:schemeClr val="tx1"/>
                </a:solidFill>
                <a:effectLst/>
                <a:latin typeface="+mn-lt"/>
                <a:ea typeface="+mn-ea"/>
                <a:cs typeface="+mn-cs"/>
              </a:rPr>
              <a:t>.</a:t>
            </a:r>
            <a:r>
              <a:rPr lang="es-ES"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Es el lugar físico donde quedan almacenados los archivos y sus asociaciones. </a:t>
            </a:r>
            <a:endParaRPr lang="es-ES" sz="1200" b="0" kern="1200" dirty="0">
              <a:solidFill>
                <a:schemeClr val="tx1"/>
              </a:solidFill>
              <a:effectLst/>
              <a:latin typeface="+mn-lt"/>
              <a:ea typeface="+mn-ea"/>
              <a:cs typeface="+mn-cs"/>
            </a:endParaRPr>
          </a:p>
          <a:p>
            <a:pPr lvl="0"/>
            <a:endParaRPr lang="es-CL" sz="1200" kern="1200" dirty="0">
              <a:solidFill>
                <a:schemeClr val="tx1"/>
              </a:solidFill>
              <a:effectLst/>
              <a:latin typeface="+mn-lt"/>
              <a:ea typeface="+mn-ea"/>
              <a:cs typeface="+mn-cs"/>
            </a:endParaRPr>
          </a:p>
          <a:p>
            <a:pPr lvl="1"/>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17</a:t>
            </a:fld>
            <a:endParaRPr lang="es-ES" dirty="0"/>
          </a:p>
        </p:txBody>
      </p:sp>
    </p:spTree>
    <p:extLst>
      <p:ext uri="{BB962C8B-B14F-4D97-AF65-F5344CB8AC3E}">
        <p14:creationId xmlns:p14="http://schemas.microsoft.com/office/powerpoint/2010/main" val="267089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r>
              <a:rPr lang="es-CL" sz="1200" b="0" kern="1200" dirty="0">
                <a:solidFill>
                  <a:schemeClr val="tx1"/>
                </a:solidFill>
                <a:effectLst/>
                <a:latin typeface="+mn-lt"/>
                <a:ea typeface="+mn-ea"/>
                <a:cs typeface="+mn-cs"/>
              </a:rPr>
              <a:t>¿Qué</a:t>
            </a:r>
            <a:r>
              <a:rPr lang="es-CL" sz="1200" b="0" kern="1200" baseline="0" dirty="0">
                <a:solidFill>
                  <a:schemeClr val="tx1"/>
                </a:solidFill>
                <a:effectLst/>
                <a:latin typeface="+mn-lt"/>
                <a:ea typeface="+mn-ea"/>
                <a:cs typeface="+mn-cs"/>
              </a:rPr>
              <a:t> beneficios aporta este enfoque? Veamos:</a:t>
            </a: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Mínima redundancia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Debido a que los archivos de datos se integran en una sola estructura lógica y almacenan cada ocurrencia de un ítem de dato en un solo lugar de la base de datos, se sugiere tener presente que toda la redundancia puede ser eliminada, pero algunas veces existen razones válidas para almacenar múltiples copias del mismo dato. En un sistema de base de datos la redundancia es controlada.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b="1" i="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Consistencia de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Bajo este enfoque, cuando se produce una actualización de datos se realizan modificaciones en todos los registros donde estos se encuentran.</a:t>
            </a:r>
          </a:p>
          <a:p>
            <a:endParaRPr lang="es-ES" sz="1200" b="1" i="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Integración de datos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una base de datos, los datos son organizados de una manera lógica que permite definir las relaciones entre ellos, tal que un usuario pueda fácilmente relacionar un dato con otro. En este sentido es posible señalar que los sistemas de base de datos tienen la función de asociar lógicamente datos relacionados. </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Compartir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Muchos sistemas de base de datos o múltiples usuarios permiten compartir la base de datos en forma concurrente, aunque bajo ciertas restricciones.</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Como bajo este enfoque cada unidad funcional (o departamento) tiene su visión de la base de datos, es más simple compartir datos, puesto que a cada usuario se le puede asignar una vista precisa de los datos requeridos para tomar sus decisiones.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Esfuerzo por estandarización </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Establecer la función de administración de datos es una parte importante de este enfoque, su objetivo es tener la autoridad para definir y fijar estándares de los datos, así como también posteriores cambios de estándares.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Facilitar el desarrollo de aplicaciones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Este enfoque reduce costo y tiempo para desarrollar nuevas aplicaciones. Hay estudios que indican que cuando una base de datos ha sido diseñada e implementada, un programador puede codificar y depurar una nueva aplicación 2 a 4 veces más rápido que si fuese con archivos tradicionales. La razón de esto es que el programador no necesita cargar con las tareas de diseño, construcción y mantención de archivos maestros.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Flexibilidad en el acceso</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Bajo este enfoque se provee múltiples trayectorias de recuperación de cada ítem de dato, permitiendo a un usuario mayor flexibilidad para ubicar datos que en archivos tradicionales. También es posible satisfacer ciertos requerimientos ad-hoc (que se producen de repente casi por única vez) sin necesidad de un programa de aplicación, a través de lenguajes de consulta orientados al usuario o de generadores de reportes que proveen de DBMS.</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Control de seguridad, privacidad e integridad</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Cuando en una organización se incorpora a una persona con la función de administrar la base de datos, existe un mayor control en el acceso a los datos. Este tipo de protección evitará que los usuarios sin el permiso correspondiente, puedan ingresar a modificar o eliminar datos.</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Estos permisos también se usan para dar privacidad a los datos, dado que se establece cuáles de ellos serán vistos por cada usuario.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Además se considera la integridad de los datos, dado que con los correspondientes permisos se protege la eliminación o modificación de datos claves en el modelo de datos.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Independencia de los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 permite separar la definición de los tipos de datos de los programas de aplicaciones que usan esos datos.</a:t>
            </a:r>
            <a:r>
              <a:rPr lang="es-ES" sz="1200" kern="1200" baseline="0" dirty="0">
                <a:solidFill>
                  <a:schemeClr val="tx1"/>
                </a:solidFill>
                <a:effectLst/>
                <a:latin typeface="+mn-lt"/>
                <a:ea typeface="+mn-ea"/>
                <a:cs typeface="+mn-cs"/>
              </a:rPr>
              <a:t> </a:t>
            </a:r>
            <a:r>
              <a:rPr lang="es-CL" sz="1200" kern="1200" dirty="0">
                <a:solidFill>
                  <a:schemeClr val="tx1"/>
                </a:solidFill>
                <a:effectLst/>
                <a:latin typeface="+mn-lt"/>
                <a:ea typeface="+mn-ea"/>
                <a:cs typeface="+mn-cs"/>
              </a:rPr>
              <a:t>Por ejemplo, se puede cambiar la ubicación de la base de datos, o se puede añadir un nuevo campo, sin que eso suponga hacer modificaciones en el código de los programas.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Reducción de la mantención de programas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En ocasiones los tipos de datos almacenados cambian. Ante esta situación, bajo un enfoque tradicional de procesamiento de datos se debía rehacer o modificar el código de los programas, en cambio bajo el enfoque de la base de datos, y a raíz de que los datos son independientes de los programas, si los datos cambian, esto no afecta al programa.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18</a:t>
            </a:fld>
            <a:endParaRPr lang="es-ES" dirty="0"/>
          </a:p>
        </p:txBody>
      </p:sp>
    </p:spTree>
    <p:extLst>
      <p:ext uri="{BB962C8B-B14F-4D97-AF65-F5344CB8AC3E}">
        <p14:creationId xmlns:p14="http://schemas.microsoft.com/office/powerpoint/2010/main" val="394545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p>
          <a:p>
            <a:r>
              <a:rPr lang="es-CL" sz="1200" b="0" kern="1200" dirty="0">
                <a:solidFill>
                  <a:schemeClr val="tx1"/>
                </a:solidFill>
                <a:effectLst/>
                <a:latin typeface="+mn-lt"/>
                <a:ea typeface="+mn-ea"/>
                <a:cs typeface="+mn-cs"/>
              </a:rPr>
              <a:t>¿Cuáles son los costos</a:t>
            </a:r>
            <a:r>
              <a:rPr lang="es-CL" sz="1200" b="0" kern="1200" baseline="0" dirty="0">
                <a:solidFill>
                  <a:schemeClr val="tx1"/>
                </a:solidFill>
                <a:effectLst/>
                <a:latin typeface="+mn-lt"/>
                <a:ea typeface="+mn-ea"/>
                <a:cs typeface="+mn-cs"/>
              </a:rPr>
              <a:t> a considerar cuando se usa enfoque de base de datos?</a:t>
            </a:r>
          </a:p>
          <a:p>
            <a:endParaRPr lang="es-CL" sz="1200" b="1"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Personal especializado</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necesario contratar o capacitar a personas que sean capaces de convertir sistemas existentes, desarrollar y estimar nuevos estándares de programación, diseñar bases de datos y administrar.</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Necesidad de respaldos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 necesario contar con respaldos independientes que ayuden a recuperar archivos dañados, los DBMS generalmente proveen de herramientas que permiten respaldar y recuperar archivos. </a:t>
            </a:r>
          </a:p>
          <a:p>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Problemas al compartir datos</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El acceso concurrente a los datos a través de distintos programas de aplicación puede causar algunos problemas: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Si dos usuarios con acceso concurrente desean cambiar el mismo dato, se pueden producir resultados inadecuados si es que el acceso al dato no es sincronizado. </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CL" sz="1200" kern="1200" dirty="0">
                <a:solidFill>
                  <a:schemeClr val="tx1"/>
                </a:solidFill>
                <a:effectLst/>
                <a:latin typeface="+mn-lt"/>
                <a:ea typeface="+mn-ea"/>
                <a:cs typeface="+mn-cs"/>
              </a:rPr>
              <a:t>Cuando los datos son actualizados, diferentes usuarios pueden obtener el control de distintas partes de la base de datos y bloquear el uso de algún dato.</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Los DBMS deben ser diseñados para prevenir o detectar tales interferencias, de una forma que sea transparente para el usuario.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Conflicto organizacional</a:t>
            </a:r>
            <a:endParaRPr lang="es-ES" sz="1200" b="0" i="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Mantener los datos en una base de datos para ser compartidos, requiere de un consenso en la definición y propiedad de los datos como también exactitud de ellos.</a:t>
            </a:r>
            <a:endParaRPr lang="es-ES" sz="1200" kern="1200" dirty="0">
              <a:solidFill>
                <a:schemeClr val="tx1"/>
              </a:solidFill>
              <a:effectLst/>
              <a:latin typeface="+mn-lt"/>
              <a:ea typeface="+mn-ea"/>
              <a:cs typeface="+mn-cs"/>
            </a:endParaRPr>
          </a:p>
          <a:p>
            <a:pPr lvl="0"/>
            <a:r>
              <a:rPr lang="es-CL" sz="1200" kern="1200" dirty="0">
                <a:solidFill>
                  <a:schemeClr val="tx1"/>
                </a:solidFill>
                <a:effectLst/>
                <a:latin typeface="+mn-lt"/>
                <a:ea typeface="+mn-ea"/>
                <a:cs typeface="+mn-cs"/>
              </a:rPr>
              <a:t>En el enfoque de la base de datos se hace necesario un buen itinerario de desarrollo de aplicaciones para base de datos, dado que hay que anticiparse a los problemas que siempre existirán cuando los usuarios quieren todos los datos y no siempre tienen permisos para acceder a ellos.</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19</a:t>
            </a:fld>
            <a:endParaRPr lang="es-ES" dirty="0"/>
          </a:p>
        </p:txBody>
      </p:sp>
    </p:spTree>
    <p:extLst>
      <p:ext uri="{BB962C8B-B14F-4D97-AF65-F5344CB8AC3E}">
        <p14:creationId xmlns:p14="http://schemas.microsoft.com/office/powerpoint/2010/main" val="51615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 al docente:</a:t>
            </a:r>
            <a:r>
              <a:rPr lang="es-CL" b="1"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esta clase</a:t>
            </a:r>
            <a:r>
              <a:rPr lang="es-CL" baseline="0" dirty="0"/>
              <a:t> se revisará y analizará los dos enfoques más importantes de la base de datos, el enfoque tradicional de procesamiento de datos y el enfoque de base de datos. Específicamente, se aprenderá qué son cada uno de estos enfoques, sus características, cómo funcionan y su bondades y/o dificultades. </a:t>
            </a:r>
            <a:endParaRPr lang="es-CL" dirty="0"/>
          </a:p>
          <a:p>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dirty="0"/>
          </a:p>
        </p:txBody>
      </p:sp>
    </p:spTree>
    <p:extLst>
      <p:ext uri="{BB962C8B-B14F-4D97-AF65-F5344CB8AC3E}">
        <p14:creationId xmlns:p14="http://schemas.microsoft.com/office/powerpoint/2010/main" val="195837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1" dirty="0"/>
              <a:t>Nota</a:t>
            </a:r>
            <a:r>
              <a:rPr lang="es-CL" b="1" baseline="0" dirty="0"/>
              <a:t> al docente: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aseline="0" dirty="0"/>
              <a:t>Generar junto a sus estudiantes ideas fuerzas respecto del concepto, funcionamiento, ventajas y desventajas de los enfoques revisados durante la clase a través de un cuadro comparativo. </a:t>
            </a: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20</a:t>
            </a:fld>
            <a:endParaRPr lang="es-CL" dirty="0"/>
          </a:p>
        </p:txBody>
      </p:sp>
    </p:spTree>
    <p:extLst>
      <p:ext uri="{BB962C8B-B14F-4D97-AF65-F5344CB8AC3E}">
        <p14:creationId xmlns:p14="http://schemas.microsoft.com/office/powerpoint/2010/main" val="284664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r>
              <a:rPr lang="es-CL" sz="1200" b="0" kern="1200" dirty="0">
                <a:solidFill>
                  <a:schemeClr val="tx1"/>
                </a:solidFill>
                <a:effectLst/>
                <a:latin typeface="+mn-lt"/>
                <a:ea typeface="+mn-ea"/>
                <a:cs typeface="+mn-cs"/>
              </a:rPr>
              <a:t>Enfoque tradicional de procesamiento de datos/ Enfoque de bases de datos.</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La creación de mecanismos para</a:t>
            </a:r>
            <a:r>
              <a:rPr lang="es-CL" sz="1200" b="0" kern="1200" baseline="0" dirty="0">
                <a:solidFill>
                  <a:schemeClr val="tx1"/>
                </a:solidFill>
                <a:effectLst/>
                <a:latin typeface="+mn-lt"/>
                <a:ea typeface="+mn-ea"/>
                <a:cs typeface="+mn-cs"/>
              </a:rPr>
              <a:t> guardar datos se generó por la necesidad de las grandes empresas de almacenar crecientes cantidades de información de forma rápida, sencilla, fiable y a la que se puede acceder en cualquier momento. </a:t>
            </a:r>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En este sentido, el primer</a:t>
            </a:r>
            <a:r>
              <a:rPr lang="es-CL" sz="1200" b="0" kern="1200" baseline="0" dirty="0">
                <a:solidFill>
                  <a:schemeClr val="tx1"/>
                </a:solidFill>
                <a:effectLst/>
                <a:latin typeface="+mn-lt"/>
                <a:ea typeface="+mn-ea"/>
                <a:cs typeface="+mn-cs"/>
              </a:rPr>
              <a:t> enfoque utilizado para almacenar datos se conoce como el «enfoque tradicional de procesamiento de datos», el cual pese a ser muy cómodo, presenta dificultades cuando se quiere modificar registros, estructuras o buscar información. </a:t>
            </a:r>
            <a:endParaRPr lang="es-CL"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Hacia finales de los años sesenta y tras la aparición de las bases de datos para almacenar</a:t>
            </a:r>
            <a:r>
              <a:rPr lang="es-CL" sz="1200" b="0" kern="1200" baseline="0" dirty="0">
                <a:solidFill>
                  <a:schemeClr val="tx1"/>
                </a:solidFill>
                <a:effectLst/>
                <a:latin typeface="+mn-lt"/>
                <a:ea typeface="+mn-ea"/>
                <a:cs typeface="+mn-cs"/>
              </a:rPr>
              <a:t> los datos utilizados por los usuarios, empresas, otros, emerge el enfoque de base de datos, los cuales veremos con mayor énfasis a continuación. </a:t>
            </a:r>
            <a:endParaRPr lang="es-CL" sz="1200" b="0" kern="1200" dirty="0">
              <a:solidFill>
                <a:schemeClr val="tx1"/>
              </a:solidFill>
              <a:effectLst/>
              <a:latin typeface="+mn-lt"/>
              <a:ea typeface="+mn-ea"/>
              <a:cs typeface="+mn-cs"/>
            </a:endParaRPr>
          </a:p>
          <a:p>
            <a:endParaRPr lang="es-C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59A2AC7-833F-42A5-81B5-DAA72BB25EDC}" type="slidenum">
              <a:rPr lang="es-ES" smtClean="0"/>
              <a:t>3</a:t>
            </a:fld>
            <a:endParaRPr lang="es-ES" dirty="0"/>
          </a:p>
        </p:txBody>
      </p:sp>
    </p:spTree>
    <p:extLst>
      <p:ext uri="{BB962C8B-B14F-4D97-AF65-F5344CB8AC3E}">
        <p14:creationId xmlns:p14="http://schemas.microsoft.com/office/powerpoint/2010/main" val="106732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Nota al docente: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el enfoque tradicional de procesamiento de datos, el “dato” siempre</a:t>
            </a:r>
            <a:r>
              <a:rPr lang="es-ES" baseline="0" dirty="0"/>
              <a:t> debe ser administrado, planificado y controlado. Pero, ¿qué es el dato? </a:t>
            </a:r>
            <a:r>
              <a:rPr lang="es-CL" sz="1200" kern="1200" baseline="0" dirty="0">
                <a:solidFill>
                  <a:schemeClr val="tx1"/>
                </a:solidFill>
                <a:effectLst/>
                <a:latin typeface="+mn-lt"/>
                <a:ea typeface="+mn-ea"/>
                <a:cs typeface="+mn-cs"/>
              </a:rPr>
              <a:t>Corresponde a h</a:t>
            </a:r>
            <a:r>
              <a:rPr lang="es-CL" sz="1200" kern="1200" dirty="0">
                <a:solidFill>
                  <a:schemeClr val="tx1"/>
                </a:solidFill>
                <a:effectLst/>
                <a:latin typeface="+mn-lt"/>
                <a:ea typeface="+mn-ea"/>
                <a:cs typeface="+mn-cs"/>
              </a:rPr>
              <a:t>echos relacionados con objetos, eventos u otras,</a:t>
            </a:r>
            <a:r>
              <a:rPr lang="es-CL" sz="1200" kern="1200" baseline="0" dirty="0">
                <a:solidFill>
                  <a:schemeClr val="tx1"/>
                </a:solidFill>
                <a:effectLst/>
                <a:latin typeface="+mn-lt"/>
                <a:ea typeface="+mn-ea"/>
                <a:cs typeface="+mn-cs"/>
              </a:rPr>
              <a:t> los cuales p</a:t>
            </a:r>
            <a:r>
              <a:rPr lang="es-CL" sz="1200" kern="1200" dirty="0">
                <a:solidFill>
                  <a:schemeClr val="tx1"/>
                </a:solidFill>
                <a:effectLst/>
                <a:latin typeface="+mn-lt"/>
                <a:ea typeface="+mn-ea"/>
                <a:cs typeface="+mn-cs"/>
              </a:rPr>
              <a:t>ueden ser cualitativos o cuantitativos, internos o externos, históricos o predictivos, etc.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4</a:t>
            </a:fld>
            <a:endParaRPr lang="es-ES" dirty="0"/>
          </a:p>
        </p:txBody>
      </p:sp>
    </p:spTree>
    <p:extLst>
      <p:ext uri="{BB962C8B-B14F-4D97-AF65-F5344CB8AC3E}">
        <p14:creationId xmlns:p14="http://schemas.microsoft.com/office/powerpoint/2010/main" val="168309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200" b="1" kern="1200" dirty="0">
                <a:solidFill>
                  <a:schemeClr val="tx1"/>
                </a:solidFill>
                <a:effectLst/>
                <a:latin typeface="+mn-lt"/>
                <a:ea typeface="+mn-ea"/>
                <a:cs typeface="+mn-cs"/>
              </a:rPr>
              <a:t>Notas al docente: </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0" kern="1200" dirty="0">
                <a:solidFill>
                  <a:schemeClr val="tx1"/>
                </a:solidFill>
                <a:effectLst/>
                <a:latin typeface="+mn-lt"/>
                <a:ea typeface="+mn-ea"/>
                <a:cs typeface="+mn-cs"/>
              </a:rPr>
              <a:t>Los</a:t>
            </a:r>
            <a:r>
              <a:rPr lang="es-CL" sz="1200" b="0" kern="1200" baseline="0" dirty="0">
                <a:solidFill>
                  <a:schemeClr val="tx1"/>
                </a:solidFill>
                <a:effectLst/>
                <a:latin typeface="+mn-lt"/>
                <a:ea typeface="+mn-ea"/>
                <a:cs typeface="+mn-cs"/>
              </a:rPr>
              <a:t> datos, como recursos, </a:t>
            </a:r>
            <a:r>
              <a:rPr lang="es-CL" b="0" baseline="0" dirty="0"/>
              <a:t>corresponden </a:t>
            </a:r>
            <a:r>
              <a:rPr lang="es-CL" sz="1200" b="0" kern="1200" baseline="0" dirty="0">
                <a:solidFill>
                  <a:schemeClr val="tx1"/>
                </a:solidFill>
                <a:effectLst/>
                <a:latin typeface="+mn-lt"/>
                <a:ea typeface="+mn-ea"/>
                <a:cs typeface="+mn-cs"/>
              </a:rPr>
              <a:t>a h</a:t>
            </a:r>
            <a:r>
              <a:rPr lang="es-CL" sz="1200" b="0" kern="1200" dirty="0">
                <a:solidFill>
                  <a:schemeClr val="tx1"/>
                </a:solidFill>
                <a:effectLst/>
                <a:latin typeface="+mn-lt"/>
                <a:ea typeface="+mn-ea"/>
                <a:cs typeface="+mn-cs"/>
              </a:rPr>
              <a:t>echos relacionados con objetos, eventos u otras,</a:t>
            </a:r>
            <a:r>
              <a:rPr lang="es-CL" sz="1200" b="0" kern="1200" baseline="0" dirty="0">
                <a:solidFill>
                  <a:schemeClr val="tx1"/>
                </a:solidFill>
                <a:effectLst/>
                <a:latin typeface="+mn-lt"/>
                <a:ea typeface="+mn-ea"/>
                <a:cs typeface="+mn-cs"/>
              </a:rPr>
              <a:t> los cuales p</a:t>
            </a:r>
            <a:r>
              <a:rPr lang="es-CL" sz="1200" b="0" kern="1200" dirty="0">
                <a:solidFill>
                  <a:schemeClr val="tx1"/>
                </a:solidFill>
                <a:effectLst/>
                <a:latin typeface="+mn-lt"/>
                <a:ea typeface="+mn-ea"/>
                <a:cs typeface="+mn-cs"/>
              </a:rPr>
              <a:t>ueden ser cualitativos o cuantitativos, internos o externos, históricos o predictivos, etc. En cambio</a:t>
            </a:r>
            <a:r>
              <a:rPr lang="es-CL" sz="1200" b="0" kern="1200" baseline="0" dirty="0">
                <a:solidFill>
                  <a:schemeClr val="tx1"/>
                </a:solidFill>
                <a:effectLst/>
                <a:latin typeface="+mn-lt"/>
                <a:ea typeface="+mn-ea"/>
                <a:cs typeface="+mn-cs"/>
              </a:rPr>
              <a:t> la información corresponde a </a:t>
            </a:r>
            <a:r>
              <a:rPr lang="es-CL" sz="1200" b="0" kern="1200" dirty="0">
                <a:solidFill>
                  <a:schemeClr val="tx1"/>
                </a:solidFill>
                <a:effectLst/>
                <a:latin typeface="+mn-lt"/>
                <a:ea typeface="+mn-ea"/>
                <a:cs typeface="+mn-cs"/>
              </a:rPr>
              <a:t>datos que han sido organizados o preparados en una forma adecuada para apoyar la toma de decisiones, por lo tanto,</a:t>
            </a:r>
            <a:r>
              <a:rPr lang="es-CL" sz="1200" b="0" kern="1200" baseline="0" dirty="0">
                <a:solidFill>
                  <a:schemeClr val="tx1"/>
                </a:solidFill>
                <a:effectLst/>
                <a:latin typeface="+mn-lt"/>
                <a:ea typeface="+mn-ea"/>
                <a:cs typeface="+mn-cs"/>
              </a:rPr>
              <a:t> </a:t>
            </a:r>
            <a:r>
              <a:rPr lang="es-CL" sz="1200" b="0" kern="1200" dirty="0">
                <a:solidFill>
                  <a:schemeClr val="tx1"/>
                </a:solidFill>
                <a:effectLst/>
                <a:latin typeface="+mn-lt"/>
                <a:ea typeface="+mn-ea"/>
                <a:cs typeface="+mn-cs"/>
              </a:rPr>
              <a:t>son valorados por la organización y tienen significado.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a:solidFill>
                  <a:schemeClr val="tx1"/>
                </a:solidFill>
                <a:effectLst/>
                <a:latin typeface="+mn-lt"/>
                <a:ea typeface="+mn-ea"/>
                <a:cs typeface="+mn-cs"/>
              </a:rPr>
              <a:t> </a:t>
            </a:r>
          </a:p>
          <a:p>
            <a:endParaRPr lang="es-ES" sz="1200" b="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5</a:t>
            </a:fld>
            <a:endParaRPr lang="es-ES" dirty="0"/>
          </a:p>
        </p:txBody>
      </p:sp>
    </p:spTree>
    <p:extLst>
      <p:ext uri="{BB962C8B-B14F-4D97-AF65-F5344CB8AC3E}">
        <p14:creationId xmlns:p14="http://schemas.microsoft.com/office/powerpoint/2010/main" val="403530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6</a:t>
            </a:fld>
            <a:endParaRPr lang="es-ES" dirty="0"/>
          </a:p>
        </p:txBody>
      </p:sp>
    </p:spTree>
    <p:extLst>
      <p:ext uri="{BB962C8B-B14F-4D97-AF65-F5344CB8AC3E}">
        <p14:creationId xmlns:p14="http://schemas.microsoft.com/office/powerpoint/2010/main" val="167806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 </a:t>
            </a:r>
          </a:p>
          <a:p>
            <a:r>
              <a:rPr lang="es-CL" sz="1200" kern="1200" dirty="0">
                <a:solidFill>
                  <a:schemeClr val="tx1"/>
                </a:solidFill>
                <a:effectLst/>
                <a:latin typeface="+mn-lt"/>
                <a:ea typeface="+mn-ea"/>
                <a:cs typeface="+mn-cs"/>
              </a:rPr>
              <a:t>A continuación se observa el funcionamiento de una base de datos de manera esquemática:</a:t>
            </a:r>
            <a:endParaRPr lang="es-ES" sz="120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Usuarios </a:t>
            </a:r>
            <a:endParaRPr lang="es-ES" sz="1200" b="0" i="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Los usuarios tienen datos que son significativos para la organización, estos se guardan en la base de datos.</a:t>
            </a:r>
            <a:endParaRPr lang="es-ES"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Aplicaciones </a:t>
            </a:r>
            <a:endParaRPr lang="es-ES" sz="1200" b="0" i="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En la organización se desarrollan programas computacionales que registran actividades importantes para la misma. </a:t>
            </a:r>
            <a:endParaRPr lang="es-ES" sz="1200" b="0"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Estas actividades quedan guardadas en la base de datos.</a:t>
            </a:r>
            <a:endParaRPr lang="es-ES"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Base de datos</a:t>
            </a:r>
            <a:endParaRPr lang="es-ES" sz="1200" b="0" i="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Las bases de datos interactúan constantemente con distintos niveles en la organización, de distintas formas y con diversos medios.</a:t>
            </a:r>
            <a:endParaRPr lang="es-ES" sz="1200" b="0" kern="1200" dirty="0">
              <a:solidFill>
                <a:schemeClr val="tx1"/>
              </a:solidFill>
              <a:effectLst/>
              <a:latin typeface="+mn-lt"/>
              <a:ea typeface="+mn-ea"/>
              <a:cs typeface="+mn-cs"/>
            </a:endParaRPr>
          </a:p>
          <a:p>
            <a:r>
              <a:rPr lang="es-CL" sz="1200" b="0" i="1" kern="1200" dirty="0">
                <a:solidFill>
                  <a:schemeClr val="tx1"/>
                </a:solidFill>
                <a:effectLst/>
                <a:latin typeface="+mn-lt"/>
                <a:ea typeface="+mn-ea"/>
                <a:cs typeface="+mn-cs"/>
              </a:rPr>
              <a:t>Terminal</a:t>
            </a:r>
            <a:endParaRPr lang="es-ES" sz="1200" b="0" i="1" kern="1200" dirty="0">
              <a:solidFill>
                <a:schemeClr val="tx1"/>
              </a:solidFill>
              <a:effectLst/>
              <a:latin typeface="+mn-lt"/>
              <a:ea typeface="+mn-ea"/>
              <a:cs typeface="+mn-cs"/>
            </a:endParaRPr>
          </a:p>
          <a:p>
            <a:r>
              <a:rPr lang="es-CL" sz="1200" b="0" kern="1200" dirty="0">
                <a:solidFill>
                  <a:schemeClr val="tx1"/>
                </a:solidFill>
                <a:effectLst/>
                <a:latin typeface="+mn-lt"/>
                <a:ea typeface="+mn-ea"/>
                <a:cs typeface="+mn-cs"/>
              </a:rPr>
              <a:t>Sin importar cuál sea la función de una persona en una organización, esta casi siempre interactúa con la base de datos, por lo que es muy útil desde el punto de vista organizacional. </a:t>
            </a:r>
            <a:endParaRPr lang="es-ES" sz="1200" b="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7</a:t>
            </a:fld>
            <a:endParaRPr lang="es-ES" dirty="0"/>
          </a:p>
        </p:txBody>
      </p:sp>
    </p:spTree>
    <p:extLst>
      <p:ext uri="{BB962C8B-B14F-4D97-AF65-F5344CB8AC3E}">
        <p14:creationId xmlns:p14="http://schemas.microsoft.com/office/powerpoint/2010/main" val="412553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8</a:t>
            </a:fld>
            <a:endParaRPr lang="es-ES" dirty="0"/>
          </a:p>
        </p:txBody>
      </p:sp>
    </p:spTree>
    <p:extLst>
      <p:ext uri="{BB962C8B-B14F-4D97-AF65-F5344CB8AC3E}">
        <p14:creationId xmlns:p14="http://schemas.microsoft.com/office/powerpoint/2010/main" val="64244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Nota al docente:</a:t>
            </a:r>
            <a:r>
              <a:rPr lang="es-CL" sz="1200" b="1" kern="1200" baseline="0" dirty="0">
                <a:solidFill>
                  <a:schemeClr val="tx1"/>
                </a:solidFill>
                <a:effectLst/>
                <a:latin typeface="+mn-lt"/>
                <a:ea typeface="+mn-ea"/>
                <a:cs typeface="+mn-cs"/>
              </a:rPr>
              <a:t> </a:t>
            </a:r>
            <a:endParaRPr lang="es-ES" sz="1200" b="1"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De la incorporación de la base de datos en las organizaciones, nace el enfoque tradicional de procesamiento de datos.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B59A2AC7-833F-42A5-81B5-DAA72BB25EDC}" type="slidenum">
              <a:rPr lang="es-ES" smtClean="0"/>
              <a:t>9</a:t>
            </a:fld>
            <a:endParaRPr lang="es-ES" dirty="0"/>
          </a:p>
        </p:txBody>
      </p:sp>
    </p:spTree>
    <p:extLst>
      <p:ext uri="{BB962C8B-B14F-4D97-AF65-F5344CB8AC3E}">
        <p14:creationId xmlns:p14="http://schemas.microsoft.com/office/powerpoint/2010/main" val="194770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00806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47689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66407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val="0"/>
              </a:ext>
            </a:extLst>
          </a:blip>
          <a:srcRect t="56997" b="16794"/>
          <a:stretch/>
        </p:blipFill>
        <p:spPr>
          <a:xfrm>
            <a:off x="-1" y="-1"/>
            <a:ext cx="12204537" cy="880217"/>
          </a:xfrm>
          <a:prstGeom prst="rect">
            <a:avLst/>
          </a:prstGeom>
        </p:spPr>
      </p:pic>
      <p:pic>
        <p:nvPicPr>
          <p:cNvPr id="6" name="Imagen 5"/>
          <p:cNvPicPr/>
          <p:nvPr userDrawn="1"/>
        </p:nvPicPr>
        <p:blipFill>
          <a:blip r:embed="rId3" cstate="print">
            <a:extLst>
              <a:ext uri="{28A0092B-C50C-407E-A947-70E740481C1C}">
                <a14:useLocalDpi xmlns:a14="http://schemas.microsoft.com/office/drawing/2010/main" val="0"/>
              </a:ext>
            </a:extLst>
          </a:blip>
          <a:stretch>
            <a:fillRect/>
          </a:stretch>
        </p:blipFill>
        <p:spPr>
          <a:xfrm>
            <a:off x="419451" y="0"/>
            <a:ext cx="1850286" cy="877455"/>
          </a:xfrm>
          <a:prstGeom prst="rect">
            <a:avLst/>
          </a:prstGeom>
        </p:spPr>
      </p:pic>
    </p:spTree>
    <p:extLst>
      <p:ext uri="{BB962C8B-B14F-4D97-AF65-F5344CB8AC3E}">
        <p14:creationId xmlns:p14="http://schemas.microsoft.com/office/powerpoint/2010/main" val="3156055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15" name="Imagen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4612" y="6409112"/>
            <a:ext cx="344495" cy="344495"/>
          </a:xfrm>
          <a:prstGeom prst="rect">
            <a:avLst/>
          </a:prstGeom>
        </p:spPr>
      </p:pic>
      <p:pic>
        <p:nvPicPr>
          <p:cNvPr id="5" name="Imagen 4"/>
          <p:cNvPicPr>
            <a:picLocks noChangeAspect="1"/>
          </p:cNvPicPr>
          <p:nvPr userDrawn="1"/>
        </p:nvPicPr>
        <p:blipFill rotWithShape="1">
          <a:blip r:embed="rId3">
            <a:extLst>
              <a:ext uri="{28A0092B-C50C-407E-A947-70E740481C1C}">
                <a14:useLocalDpi xmlns:a14="http://schemas.microsoft.com/office/drawing/2010/main" val="0"/>
              </a:ext>
            </a:extLst>
          </a:blip>
          <a:srcRect t="56997" b="16794"/>
          <a:stretch/>
        </p:blipFill>
        <p:spPr>
          <a:xfrm>
            <a:off x="-1" y="-1"/>
            <a:ext cx="12204537" cy="880217"/>
          </a:xfrm>
          <a:prstGeom prst="rect">
            <a:avLst/>
          </a:prstGeom>
        </p:spPr>
      </p:pic>
      <p:pic>
        <p:nvPicPr>
          <p:cNvPr id="6" name="Imagen 5"/>
          <p:cNvPicPr/>
          <p:nvPr userDrawn="1"/>
        </p:nvPicPr>
        <p:blipFill>
          <a:blip r:embed="rId4" cstate="print">
            <a:extLst>
              <a:ext uri="{28A0092B-C50C-407E-A947-70E740481C1C}">
                <a14:useLocalDpi xmlns:a14="http://schemas.microsoft.com/office/drawing/2010/main" val="0"/>
              </a:ext>
            </a:extLst>
          </a:blip>
          <a:stretch>
            <a:fillRect/>
          </a:stretch>
        </p:blipFill>
        <p:spPr>
          <a:xfrm>
            <a:off x="419451" y="0"/>
            <a:ext cx="1850286" cy="877455"/>
          </a:xfrm>
          <a:prstGeom prst="rect">
            <a:avLst/>
          </a:prstGeom>
        </p:spPr>
      </p:pic>
    </p:spTree>
    <p:extLst>
      <p:ext uri="{BB962C8B-B14F-4D97-AF65-F5344CB8AC3E}">
        <p14:creationId xmlns:p14="http://schemas.microsoft.com/office/powerpoint/2010/main" val="429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311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67688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98860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6803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856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2924248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17983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76F8537-76F2-4A4C-AB0B-82714346D649}" type="datetimeFigureOut">
              <a:rPr lang="es-ES" smtClean="0"/>
              <a:t>23/03/2021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4E67EAF3-B705-4DAA-B159-342A43A656B9}" type="slidenum">
              <a:rPr lang="es-ES" smtClean="0"/>
              <a:t>‹Nº›</a:t>
            </a:fld>
            <a:endParaRPr lang="es-ES" dirty="0"/>
          </a:p>
        </p:txBody>
      </p:sp>
    </p:spTree>
    <p:extLst>
      <p:ext uri="{BB962C8B-B14F-4D97-AF65-F5344CB8AC3E}">
        <p14:creationId xmlns:p14="http://schemas.microsoft.com/office/powerpoint/2010/main" val="128628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F8537-76F2-4A4C-AB0B-82714346D649}" type="datetimeFigureOut">
              <a:rPr lang="es-ES" smtClean="0"/>
              <a:t>23/03/2021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7EAF3-B705-4DAA-B159-342A43A656B9}" type="slidenum">
              <a:rPr lang="es-ES" smtClean="0"/>
              <a:t>‹Nº›</a:t>
            </a:fld>
            <a:endParaRPr lang="es-ES" dirty="0"/>
          </a:p>
        </p:txBody>
      </p:sp>
    </p:spTree>
    <p:extLst>
      <p:ext uri="{BB962C8B-B14F-4D97-AF65-F5344CB8AC3E}">
        <p14:creationId xmlns:p14="http://schemas.microsoft.com/office/powerpoint/2010/main" val="328054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9" name="CuadroTexto 8"/>
          <p:cNvSpPr txBox="1"/>
          <p:nvPr/>
        </p:nvSpPr>
        <p:spPr>
          <a:xfrm>
            <a:off x="168955" y="3763663"/>
            <a:ext cx="11439112" cy="892552"/>
          </a:xfrm>
          <a:prstGeom prst="rect">
            <a:avLst/>
          </a:prstGeom>
          <a:noFill/>
        </p:spPr>
        <p:txBody>
          <a:bodyPr wrap="square" rtlCol="0">
            <a:spAutoFit/>
          </a:bodyPr>
          <a:lstStyle/>
          <a:p>
            <a:r>
              <a:rPr lang="es-CL" sz="3200" b="1" dirty="0">
                <a:solidFill>
                  <a:schemeClr val="bg1"/>
                </a:solidFill>
                <a:latin typeface="Myriad pro" panose="020B0503030403020204" pitchFamily="34" charset="0"/>
              </a:rPr>
              <a:t>Diseño de base de datos </a:t>
            </a:r>
          </a:p>
          <a:p>
            <a:r>
              <a:rPr lang="es-CL" sz="2000" dirty="0">
                <a:solidFill>
                  <a:schemeClr val="bg1"/>
                </a:solidFill>
                <a:latin typeface="Myriad pro" panose="020B0503030403020204" pitchFamily="34" charset="0"/>
              </a:rPr>
              <a:t>Presentación 1: Enfoque tradicional de procesamiento de datos y enfoque de base de datos </a:t>
            </a:r>
          </a:p>
        </p:txBody>
      </p:sp>
      <p:pic>
        <p:nvPicPr>
          <p:cNvPr id="10" name="Imagen 9"/>
          <p:cNvPicPr/>
          <p:nvPr/>
        </p:nvPicPr>
        <p:blipFill>
          <a:blip r:embed="rId4" cstate="print">
            <a:extLst>
              <a:ext uri="{28A0092B-C50C-407E-A947-70E740481C1C}">
                <a14:useLocalDpi xmlns:a14="http://schemas.microsoft.com/office/drawing/2010/main" val="0"/>
              </a:ext>
            </a:extLst>
          </a:blip>
          <a:stretch>
            <a:fillRect/>
          </a:stretch>
        </p:blipFill>
        <p:spPr>
          <a:xfrm>
            <a:off x="168955" y="5319349"/>
            <a:ext cx="7430135" cy="1374775"/>
          </a:xfrm>
          <a:prstGeom prst="rect">
            <a:avLst/>
          </a:prstGeom>
        </p:spPr>
      </p:pic>
      <p:pic>
        <p:nvPicPr>
          <p:cNvPr id="11" name="Imagen 10"/>
          <p:cNvPicPr/>
          <p:nvPr/>
        </p:nvPicPr>
        <p:blipFill>
          <a:blip r:embed="rId5" cstate="print">
            <a:extLst>
              <a:ext uri="{28A0092B-C50C-407E-A947-70E740481C1C}">
                <a14:useLocalDpi xmlns:a14="http://schemas.microsoft.com/office/drawing/2010/main" val="0"/>
              </a:ext>
            </a:extLst>
          </a:blip>
          <a:stretch>
            <a:fillRect/>
          </a:stretch>
        </p:blipFill>
        <p:spPr>
          <a:xfrm>
            <a:off x="5018088" y="0"/>
            <a:ext cx="2155825" cy="1022350"/>
          </a:xfrm>
          <a:prstGeom prst="rect">
            <a:avLst/>
          </a:prstGeom>
        </p:spPr>
      </p:pic>
      <p:pic>
        <p:nvPicPr>
          <p:cNvPr id="12" name="Imagen 11"/>
          <p:cNvPicPr/>
          <p:nvPr/>
        </p:nvPicPr>
        <p:blipFill>
          <a:blip r:embed="rId4" cstate="print">
            <a:extLst>
              <a:ext uri="{28A0092B-C50C-407E-A947-70E740481C1C}">
                <a14:useLocalDpi xmlns:a14="http://schemas.microsoft.com/office/drawing/2010/main" val="0"/>
              </a:ext>
            </a:extLst>
          </a:blip>
          <a:stretch>
            <a:fillRect/>
          </a:stretch>
        </p:blipFill>
        <p:spPr>
          <a:xfrm>
            <a:off x="7105333" y="5319350"/>
            <a:ext cx="7430135" cy="1374775"/>
          </a:xfrm>
          <a:prstGeom prst="rect">
            <a:avLst/>
          </a:prstGeom>
        </p:spPr>
      </p:pic>
    </p:spTree>
    <p:extLst>
      <p:ext uri="{BB962C8B-B14F-4D97-AF65-F5344CB8AC3E}">
        <p14:creationId xmlns:p14="http://schemas.microsoft.com/office/powerpoint/2010/main" val="103505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3" name="CuadroTexto 2"/>
          <p:cNvSpPr txBox="1"/>
          <p:nvPr/>
        </p:nvSpPr>
        <p:spPr>
          <a:xfrm>
            <a:off x="1641230" y="1817077"/>
            <a:ext cx="8768861" cy="369332"/>
          </a:xfrm>
          <a:prstGeom prst="rect">
            <a:avLst/>
          </a:prstGeom>
          <a:noFill/>
        </p:spPr>
        <p:txBody>
          <a:bodyPr wrap="square" rtlCol="0">
            <a:spAutoFit/>
          </a:bodyPr>
          <a:lstStyle/>
          <a:p>
            <a:pPr algn="ctr"/>
            <a:r>
              <a:rPr lang="es-CL" b="1" dirty="0"/>
              <a:t>¿Qué incorpora el enfoque tradicional de procesamiento de datos?</a:t>
            </a:r>
          </a:p>
        </p:txBody>
      </p:sp>
      <p:sp>
        <p:nvSpPr>
          <p:cNvPr id="6" name="Rectángulo 5"/>
          <p:cNvSpPr/>
          <p:nvPr/>
        </p:nvSpPr>
        <p:spPr>
          <a:xfrm>
            <a:off x="1195754" y="2637096"/>
            <a:ext cx="3048000" cy="7582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Enfoque por agregación</a:t>
            </a:r>
          </a:p>
        </p:txBody>
      </p:sp>
      <p:sp>
        <p:nvSpPr>
          <p:cNvPr id="7" name="Rectángulo 6"/>
          <p:cNvSpPr/>
          <p:nvPr/>
        </p:nvSpPr>
        <p:spPr>
          <a:xfrm>
            <a:off x="6658707" y="2639249"/>
            <a:ext cx="3048000" cy="7582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Sistema de procesamiento de archivos </a:t>
            </a:r>
          </a:p>
        </p:txBody>
      </p:sp>
      <p:sp>
        <p:nvSpPr>
          <p:cNvPr id="8" name="Rectángulo 7"/>
          <p:cNvSpPr/>
          <p:nvPr/>
        </p:nvSpPr>
        <p:spPr>
          <a:xfrm>
            <a:off x="1875693" y="3429000"/>
            <a:ext cx="3106615" cy="179363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Se relaciona con el procesamiento de datos por departamento o unidad organizacional. </a:t>
            </a:r>
          </a:p>
        </p:txBody>
      </p:sp>
      <p:sp>
        <p:nvSpPr>
          <p:cNvPr id="9" name="Rectángulo 8"/>
          <p:cNvSpPr/>
          <p:nvPr/>
        </p:nvSpPr>
        <p:spPr>
          <a:xfrm>
            <a:off x="7573107" y="3429000"/>
            <a:ext cx="3106615" cy="179363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2">
                    <a:lumMod val="50000"/>
                  </a:schemeClr>
                </a:solidFill>
              </a:rPr>
              <a:t>Cada nueva aplicación es diseñada con su propio conjunto de archivos de datos. </a:t>
            </a:r>
          </a:p>
        </p:txBody>
      </p:sp>
    </p:spTree>
    <p:extLst>
      <p:ext uri="{BB962C8B-B14F-4D97-AF65-F5344CB8AC3E}">
        <p14:creationId xmlns:p14="http://schemas.microsoft.com/office/powerpoint/2010/main" val="41314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7" name="CuadroTexto 6"/>
          <p:cNvSpPr txBox="1"/>
          <p:nvPr/>
        </p:nvSpPr>
        <p:spPr>
          <a:xfrm>
            <a:off x="922606" y="1936455"/>
            <a:ext cx="3846342" cy="646331"/>
          </a:xfrm>
          <a:prstGeom prst="rect">
            <a:avLst/>
          </a:prstGeom>
          <a:noFill/>
        </p:spPr>
        <p:txBody>
          <a:bodyPr wrap="square" rtlCol="0">
            <a:spAutoFit/>
          </a:bodyPr>
          <a:lstStyle/>
          <a:p>
            <a:r>
              <a:rPr lang="es-CL" b="1" dirty="0"/>
              <a:t>Desventajas del enfoque tradicional de procesamiento de datos  </a:t>
            </a:r>
          </a:p>
        </p:txBody>
      </p:sp>
      <p:graphicFrame>
        <p:nvGraphicFramePr>
          <p:cNvPr id="20" name="Diagrama 19"/>
          <p:cNvGraphicFramePr/>
          <p:nvPr>
            <p:extLst>
              <p:ext uri="{D42A27DB-BD31-4B8C-83A1-F6EECF244321}">
                <p14:modId xmlns:p14="http://schemas.microsoft.com/office/powerpoint/2010/main" val="306326983"/>
              </p:ext>
            </p:extLst>
          </p:nvPr>
        </p:nvGraphicFramePr>
        <p:xfrm>
          <a:off x="3607192" y="1803230"/>
          <a:ext cx="7340991" cy="4682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0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1037125" y="2463114"/>
            <a:ext cx="6834554" cy="707886"/>
          </a:xfrm>
          <a:prstGeom prst="rect">
            <a:avLst/>
          </a:prstGeom>
          <a:solidFill>
            <a:srgbClr val="ED7D31"/>
          </a:solidFill>
          <a:ln>
            <a:noFill/>
          </a:ln>
        </p:spPr>
        <p:txBody>
          <a:bodyPr wrap="square" rtlCol="0">
            <a:spAutoFit/>
          </a:bodyPr>
          <a:lstStyle/>
          <a:p>
            <a:r>
              <a:rPr lang="es-CL" sz="2000" dirty="0">
                <a:solidFill>
                  <a:schemeClr val="bg1"/>
                </a:solidFill>
              </a:rPr>
              <a:t>En este enfoque los datos son visualizados como un recurso que debe ser compartido entre diferentes usuarios.</a:t>
            </a:r>
          </a:p>
        </p:txBody>
      </p:sp>
      <p:sp>
        <p:nvSpPr>
          <p:cNvPr id="7" name="CuadroTexto 6"/>
          <p:cNvSpPr txBox="1"/>
          <p:nvPr/>
        </p:nvSpPr>
        <p:spPr>
          <a:xfrm>
            <a:off x="3194339" y="5000757"/>
            <a:ext cx="7617071" cy="707886"/>
          </a:xfrm>
          <a:prstGeom prst="rect">
            <a:avLst/>
          </a:prstGeom>
          <a:solidFill>
            <a:srgbClr val="ED7D31"/>
          </a:solidFill>
          <a:ln>
            <a:noFill/>
          </a:ln>
        </p:spPr>
        <p:txBody>
          <a:bodyPr wrap="square" rtlCol="0">
            <a:spAutoFit/>
          </a:bodyPr>
          <a:lstStyle/>
          <a:p>
            <a:r>
              <a:rPr lang="es-CL" sz="2000" dirty="0">
                <a:solidFill>
                  <a:schemeClr val="bg1"/>
                </a:solidFill>
              </a:rPr>
              <a:t>En este contexto, cada usuario puede contar con una visión propia de la base de datos de acuerdo a sus requerimientos de información. </a:t>
            </a:r>
          </a:p>
        </p:txBody>
      </p:sp>
      <p:sp>
        <p:nvSpPr>
          <p:cNvPr id="8" name="CuadroTexto 7"/>
          <p:cNvSpPr txBox="1"/>
          <p:nvPr/>
        </p:nvSpPr>
        <p:spPr>
          <a:xfrm>
            <a:off x="3622431" y="1707287"/>
            <a:ext cx="4006017" cy="369332"/>
          </a:xfrm>
          <a:prstGeom prst="rect">
            <a:avLst/>
          </a:prstGeom>
          <a:noFill/>
        </p:spPr>
        <p:txBody>
          <a:bodyPr wrap="square" rtlCol="0">
            <a:spAutoFit/>
          </a:bodyPr>
          <a:lstStyle/>
          <a:p>
            <a:r>
              <a:rPr lang="es-CL" dirty="0"/>
              <a:t>¿De qué se trata este enfoque? </a:t>
            </a: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60" y="4163713"/>
            <a:ext cx="2540579" cy="255328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762" y="1715538"/>
            <a:ext cx="2657417" cy="2709522"/>
          </a:xfrm>
          <a:prstGeom prst="rect">
            <a:avLst/>
          </a:prstGeom>
        </p:spPr>
      </p:pic>
    </p:spTree>
    <p:extLst>
      <p:ext uri="{BB962C8B-B14F-4D97-AF65-F5344CB8AC3E}">
        <p14:creationId xmlns:p14="http://schemas.microsoft.com/office/powerpoint/2010/main" val="139408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5" name="Imagen 4"/>
          <p:cNvPicPr>
            <a:picLocks noChangeAspect="1"/>
          </p:cNvPicPr>
          <p:nvPr/>
        </p:nvPicPr>
        <p:blipFill rotWithShape="1">
          <a:blip r:embed="rId4"/>
          <a:srcRect l="61582" t="44899" r="1922" b="1888"/>
          <a:stretch/>
        </p:blipFill>
        <p:spPr>
          <a:xfrm>
            <a:off x="838200" y="3842845"/>
            <a:ext cx="2872154" cy="2321040"/>
          </a:xfrm>
          <a:prstGeom prst="rect">
            <a:avLst/>
          </a:prstGeom>
        </p:spPr>
      </p:pic>
      <p:pic>
        <p:nvPicPr>
          <p:cNvPr id="7" name="Imagen 6"/>
          <p:cNvPicPr>
            <a:picLocks noChangeAspect="1"/>
          </p:cNvPicPr>
          <p:nvPr/>
        </p:nvPicPr>
        <p:blipFill rotWithShape="1">
          <a:blip r:embed="rId4"/>
          <a:srcRect l="71884" t="190" r="-435" b="61662"/>
          <a:stretch/>
        </p:blipFill>
        <p:spPr>
          <a:xfrm>
            <a:off x="7450015" y="1603666"/>
            <a:ext cx="2790092" cy="2066248"/>
          </a:xfrm>
          <a:prstGeom prst="rect">
            <a:avLst/>
          </a:prstGeom>
        </p:spPr>
      </p:pic>
      <p:sp>
        <p:nvSpPr>
          <p:cNvPr id="8" name="Rectángulo 7"/>
          <p:cNvSpPr/>
          <p:nvPr/>
        </p:nvSpPr>
        <p:spPr>
          <a:xfrm>
            <a:off x="838200" y="2115113"/>
            <a:ext cx="6611815" cy="104335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Los datos son almacenados de tal manera que sean independientes del programa que los usa.</a:t>
            </a:r>
          </a:p>
        </p:txBody>
      </p:sp>
      <p:sp>
        <p:nvSpPr>
          <p:cNvPr id="11" name="Rectángulo 10"/>
          <p:cNvSpPr/>
          <p:nvPr/>
        </p:nvSpPr>
        <p:spPr>
          <a:xfrm>
            <a:off x="3710354" y="4094339"/>
            <a:ext cx="6430108" cy="1793631"/>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Se tiene un control centralizado de las operaciones de protección, ingreso, modificación, eliminación y recuperación de datos a través de un software específico: DBMS (Data Base Management System) en español SGBD (Sistema de Gestión de Bases de Datos). </a:t>
            </a:r>
          </a:p>
        </p:txBody>
      </p:sp>
      <p:sp>
        <p:nvSpPr>
          <p:cNvPr id="12" name="CuadroTexto 11"/>
          <p:cNvSpPr txBox="1"/>
          <p:nvPr/>
        </p:nvSpPr>
        <p:spPr>
          <a:xfrm>
            <a:off x="3622431" y="1707287"/>
            <a:ext cx="4006017" cy="369332"/>
          </a:xfrm>
          <a:prstGeom prst="rect">
            <a:avLst/>
          </a:prstGeom>
          <a:noFill/>
        </p:spPr>
        <p:txBody>
          <a:bodyPr wrap="square" rtlCol="0">
            <a:spAutoFit/>
          </a:bodyPr>
          <a:lstStyle/>
          <a:p>
            <a:r>
              <a:rPr lang="es-CL" dirty="0"/>
              <a:t>¿De qué se trata este enfoque? </a:t>
            </a:r>
          </a:p>
        </p:txBody>
      </p:sp>
    </p:spTree>
    <p:extLst>
      <p:ext uri="{BB962C8B-B14F-4D97-AF65-F5344CB8AC3E}">
        <p14:creationId xmlns:p14="http://schemas.microsoft.com/office/powerpoint/2010/main" val="1654325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pic>
        <p:nvPicPr>
          <p:cNvPr id="3" name="Imagen 2"/>
          <p:cNvPicPr>
            <a:picLocks noChangeAspect="1"/>
          </p:cNvPicPr>
          <p:nvPr/>
        </p:nvPicPr>
        <p:blipFill rotWithShape="1">
          <a:blip r:embed="rId4"/>
          <a:srcRect l="33348" t="30678" b="10523"/>
          <a:stretch/>
        </p:blipFill>
        <p:spPr>
          <a:xfrm>
            <a:off x="3297114" y="2672861"/>
            <a:ext cx="6056781" cy="2848708"/>
          </a:xfrm>
          <a:prstGeom prst="rect">
            <a:avLst/>
          </a:prstGeom>
        </p:spPr>
      </p:pic>
      <p:sp>
        <p:nvSpPr>
          <p:cNvPr id="5" name="Rectángulo 4"/>
          <p:cNvSpPr/>
          <p:nvPr/>
        </p:nvSpPr>
        <p:spPr>
          <a:xfrm>
            <a:off x="5047520" y="2123730"/>
            <a:ext cx="2086708" cy="5040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Archivo facturas </a:t>
            </a:r>
          </a:p>
        </p:txBody>
      </p:sp>
      <p:sp>
        <p:nvSpPr>
          <p:cNvPr id="6" name="Rectángulo 5"/>
          <p:cNvSpPr/>
          <p:nvPr/>
        </p:nvSpPr>
        <p:spPr>
          <a:xfrm>
            <a:off x="7681549" y="2105020"/>
            <a:ext cx="2086708" cy="5040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Archivo clientes </a:t>
            </a:r>
          </a:p>
        </p:txBody>
      </p:sp>
      <p:sp>
        <p:nvSpPr>
          <p:cNvPr id="7" name="Rectángulo 6"/>
          <p:cNvSpPr/>
          <p:nvPr/>
        </p:nvSpPr>
        <p:spPr>
          <a:xfrm>
            <a:off x="6431015" y="5527297"/>
            <a:ext cx="2086708" cy="5040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Archivo distribución </a:t>
            </a:r>
          </a:p>
        </p:txBody>
      </p:sp>
      <p:sp>
        <p:nvSpPr>
          <p:cNvPr id="8" name="Rectángulo 7"/>
          <p:cNvSpPr/>
          <p:nvPr/>
        </p:nvSpPr>
        <p:spPr>
          <a:xfrm>
            <a:off x="2413491" y="2078693"/>
            <a:ext cx="2086708" cy="5040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Archivo productos </a:t>
            </a:r>
          </a:p>
        </p:txBody>
      </p:sp>
      <p:sp>
        <p:nvSpPr>
          <p:cNvPr id="9" name="Rectángulo 8"/>
          <p:cNvSpPr/>
          <p:nvPr/>
        </p:nvSpPr>
        <p:spPr>
          <a:xfrm>
            <a:off x="3906719" y="5527298"/>
            <a:ext cx="2086708" cy="50409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Archivo cobranzas</a:t>
            </a:r>
          </a:p>
        </p:txBody>
      </p:sp>
    </p:spTree>
    <p:extLst>
      <p:ext uri="{BB962C8B-B14F-4D97-AF65-F5344CB8AC3E}">
        <p14:creationId xmlns:p14="http://schemas.microsoft.com/office/powerpoint/2010/main" val="2404162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2206081" y="5713332"/>
            <a:ext cx="1699846" cy="338554"/>
          </a:xfrm>
          <a:prstGeom prst="rect">
            <a:avLst/>
          </a:prstGeom>
          <a:noFill/>
        </p:spPr>
        <p:txBody>
          <a:bodyPr wrap="square" rtlCol="0">
            <a:spAutoFit/>
          </a:bodyPr>
          <a:lstStyle/>
          <a:p>
            <a:pPr algn="ctr"/>
            <a:r>
              <a:rPr lang="es-CL" sz="1600" dirty="0"/>
              <a:t>Repositorios </a:t>
            </a:r>
            <a:endParaRPr lang="es-CL" dirty="0"/>
          </a:p>
        </p:txBody>
      </p:sp>
      <p:sp>
        <p:nvSpPr>
          <p:cNvPr id="6" name="CuadroTexto 5"/>
          <p:cNvSpPr txBox="1"/>
          <p:nvPr/>
        </p:nvSpPr>
        <p:spPr>
          <a:xfrm>
            <a:off x="4462801" y="2663181"/>
            <a:ext cx="1699846" cy="369332"/>
          </a:xfrm>
          <a:prstGeom prst="rect">
            <a:avLst/>
          </a:prstGeom>
          <a:noFill/>
        </p:spPr>
        <p:txBody>
          <a:bodyPr wrap="square" rtlCol="0">
            <a:spAutoFit/>
          </a:bodyPr>
          <a:lstStyle/>
          <a:p>
            <a:pPr algn="ctr"/>
            <a:r>
              <a:rPr lang="es-CL" sz="1600" dirty="0"/>
              <a:t>Desarrolladores</a:t>
            </a:r>
            <a:r>
              <a:rPr lang="es-CL" dirty="0"/>
              <a:t> </a:t>
            </a:r>
          </a:p>
        </p:txBody>
      </p:sp>
      <p:sp>
        <p:nvSpPr>
          <p:cNvPr id="7" name="CuadroTexto 6"/>
          <p:cNvSpPr txBox="1"/>
          <p:nvPr/>
        </p:nvSpPr>
        <p:spPr>
          <a:xfrm>
            <a:off x="2206081" y="2920050"/>
            <a:ext cx="1699846" cy="338554"/>
          </a:xfrm>
          <a:prstGeom prst="rect">
            <a:avLst/>
          </a:prstGeom>
          <a:noFill/>
        </p:spPr>
        <p:txBody>
          <a:bodyPr wrap="square" rtlCol="0">
            <a:spAutoFit/>
          </a:bodyPr>
          <a:lstStyle/>
          <a:p>
            <a:pPr algn="ctr"/>
            <a:r>
              <a:rPr lang="es-CL" sz="1600" dirty="0"/>
              <a:t>Usuarios finales </a:t>
            </a:r>
            <a:endParaRPr lang="es-CL" dirty="0"/>
          </a:p>
        </p:txBody>
      </p:sp>
      <p:sp>
        <p:nvSpPr>
          <p:cNvPr id="8" name="CuadroTexto 7"/>
          <p:cNvSpPr txBox="1"/>
          <p:nvPr/>
        </p:nvSpPr>
        <p:spPr>
          <a:xfrm>
            <a:off x="2065933" y="4167759"/>
            <a:ext cx="1980142" cy="338554"/>
          </a:xfrm>
          <a:prstGeom prst="rect">
            <a:avLst/>
          </a:prstGeom>
          <a:noFill/>
        </p:spPr>
        <p:txBody>
          <a:bodyPr wrap="square" rtlCol="0">
            <a:spAutoFit/>
          </a:bodyPr>
          <a:lstStyle/>
          <a:p>
            <a:pPr algn="ctr"/>
            <a:r>
              <a:rPr lang="es-CL" sz="1600" dirty="0"/>
              <a:t>Herramientas CASE</a:t>
            </a:r>
            <a:endParaRPr lang="es-CL" dirty="0"/>
          </a:p>
        </p:txBody>
      </p:sp>
      <p:sp>
        <p:nvSpPr>
          <p:cNvPr id="9" name="CuadroTexto 8"/>
          <p:cNvSpPr txBox="1"/>
          <p:nvPr/>
        </p:nvSpPr>
        <p:spPr>
          <a:xfrm>
            <a:off x="4125763" y="5894021"/>
            <a:ext cx="2373923" cy="584775"/>
          </a:xfrm>
          <a:prstGeom prst="rect">
            <a:avLst/>
          </a:prstGeom>
          <a:noFill/>
        </p:spPr>
        <p:txBody>
          <a:bodyPr wrap="square" rtlCol="0">
            <a:spAutoFit/>
          </a:bodyPr>
          <a:lstStyle/>
          <a:p>
            <a:pPr algn="ctr"/>
            <a:r>
              <a:rPr lang="es-CL" sz="1600" dirty="0"/>
              <a:t>Data Base Management System – (SGBD)</a:t>
            </a:r>
            <a:endParaRPr lang="es-CL" dirty="0"/>
          </a:p>
        </p:txBody>
      </p:sp>
      <p:sp>
        <p:nvSpPr>
          <p:cNvPr id="10" name="CuadroTexto 9"/>
          <p:cNvSpPr txBox="1"/>
          <p:nvPr/>
        </p:nvSpPr>
        <p:spPr>
          <a:xfrm>
            <a:off x="6835856" y="5713332"/>
            <a:ext cx="1699846" cy="369332"/>
          </a:xfrm>
          <a:prstGeom prst="rect">
            <a:avLst/>
          </a:prstGeom>
          <a:noFill/>
        </p:spPr>
        <p:txBody>
          <a:bodyPr wrap="square" rtlCol="0">
            <a:spAutoFit/>
          </a:bodyPr>
          <a:lstStyle/>
          <a:p>
            <a:pPr algn="ctr"/>
            <a:r>
              <a:rPr lang="es-CL" sz="1600" dirty="0"/>
              <a:t>Base de datos </a:t>
            </a:r>
            <a:r>
              <a:rPr lang="es-CL" dirty="0"/>
              <a:t> </a:t>
            </a:r>
          </a:p>
        </p:txBody>
      </p:sp>
      <p:sp>
        <p:nvSpPr>
          <p:cNvPr id="11" name="CuadroTexto 10"/>
          <p:cNvSpPr txBox="1"/>
          <p:nvPr/>
        </p:nvSpPr>
        <p:spPr>
          <a:xfrm>
            <a:off x="6835856" y="4155579"/>
            <a:ext cx="1699846" cy="584775"/>
          </a:xfrm>
          <a:prstGeom prst="rect">
            <a:avLst/>
          </a:prstGeom>
          <a:noFill/>
        </p:spPr>
        <p:txBody>
          <a:bodyPr wrap="square" rtlCol="0">
            <a:spAutoFit/>
          </a:bodyPr>
          <a:lstStyle/>
          <a:p>
            <a:pPr algn="ctr"/>
            <a:r>
              <a:rPr lang="es-CL" sz="1600" dirty="0"/>
              <a:t>Programas de aplicaciones </a:t>
            </a:r>
            <a:endParaRPr lang="es-CL" dirty="0"/>
          </a:p>
        </p:txBody>
      </p:sp>
      <p:sp>
        <p:nvSpPr>
          <p:cNvPr id="12" name="CuadroTexto 11"/>
          <p:cNvSpPr txBox="1"/>
          <p:nvPr/>
        </p:nvSpPr>
        <p:spPr>
          <a:xfrm>
            <a:off x="6835856" y="2809829"/>
            <a:ext cx="1699846" cy="584775"/>
          </a:xfrm>
          <a:prstGeom prst="rect">
            <a:avLst/>
          </a:prstGeom>
          <a:noFill/>
        </p:spPr>
        <p:txBody>
          <a:bodyPr wrap="square" rtlCol="0">
            <a:spAutoFit/>
          </a:bodyPr>
          <a:lstStyle/>
          <a:p>
            <a:r>
              <a:rPr lang="es-CL" sz="1600" dirty="0"/>
              <a:t>Administradores de bases de datos </a:t>
            </a:r>
            <a:endParaRPr lang="es-CL" dirty="0"/>
          </a:p>
        </p:txBody>
      </p:sp>
      <p:sp>
        <p:nvSpPr>
          <p:cNvPr id="23" name="CuadroTexto 22"/>
          <p:cNvSpPr txBox="1"/>
          <p:nvPr/>
        </p:nvSpPr>
        <p:spPr>
          <a:xfrm>
            <a:off x="4462801" y="4199924"/>
            <a:ext cx="1699846" cy="584775"/>
          </a:xfrm>
          <a:prstGeom prst="rect">
            <a:avLst/>
          </a:prstGeom>
          <a:noFill/>
        </p:spPr>
        <p:txBody>
          <a:bodyPr wrap="square" rtlCol="0">
            <a:spAutoFit/>
          </a:bodyPr>
          <a:lstStyle/>
          <a:p>
            <a:pPr algn="ctr"/>
            <a:r>
              <a:rPr lang="es-CL" sz="1600" dirty="0"/>
              <a:t>Interfaces de usuario</a:t>
            </a:r>
            <a:endParaRPr lang="es-CL" dirty="0"/>
          </a:p>
        </p:txBody>
      </p:sp>
      <p:cxnSp>
        <p:nvCxnSpPr>
          <p:cNvPr id="25" name="Conector recto de flecha 24"/>
          <p:cNvCxnSpPr/>
          <p:nvPr/>
        </p:nvCxnSpPr>
        <p:spPr>
          <a:xfrm>
            <a:off x="3625397" y="2360585"/>
            <a:ext cx="1237950"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5823284" y="3825007"/>
            <a:ext cx="1211355"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a:off x="3625397" y="3818780"/>
            <a:ext cx="1122401" cy="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endCxn id="23" idx="1"/>
          </p:cNvCxnSpPr>
          <p:nvPr/>
        </p:nvCxnSpPr>
        <p:spPr>
          <a:xfrm flipV="1">
            <a:off x="3451307" y="4492312"/>
            <a:ext cx="1011494" cy="665668"/>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H="1" flipV="1">
            <a:off x="3522246" y="5496374"/>
            <a:ext cx="1142866" cy="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004" y="2011657"/>
            <a:ext cx="720000" cy="720000"/>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724" y="1910739"/>
            <a:ext cx="720000" cy="720000"/>
          </a:xfrm>
          <a:prstGeom prst="rect">
            <a:avLst/>
          </a:prstGeom>
        </p:spPr>
      </p:pic>
      <p:pic>
        <p:nvPicPr>
          <p:cNvPr id="24" name="Imagen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5779" y="1970898"/>
            <a:ext cx="720000" cy="720000"/>
          </a:xfrm>
          <a:prstGeom prst="rect">
            <a:avLst/>
          </a:prstGeom>
        </p:spPr>
      </p:pic>
      <p:pic>
        <p:nvPicPr>
          <p:cNvPr id="35" name="Imagen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054" y="3415568"/>
            <a:ext cx="731901" cy="720000"/>
          </a:xfrm>
          <a:prstGeom prst="rect">
            <a:avLst/>
          </a:prstGeom>
        </p:spPr>
      </p:pic>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754" y="3409720"/>
            <a:ext cx="714050" cy="720000"/>
          </a:xfrm>
          <a:prstGeom prst="rect">
            <a:avLst/>
          </a:prstGeom>
        </p:spPr>
      </p:pic>
      <p:pic>
        <p:nvPicPr>
          <p:cNvPr id="30" name="Imagen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5779" y="4988116"/>
            <a:ext cx="720000" cy="720000"/>
          </a:xfrm>
          <a:prstGeom prst="rect">
            <a:avLst/>
          </a:prstGeom>
        </p:spPr>
      </p:pic>
      <p:pic>
        <p:nvPicPr>
          <p:cNvPr id="31" name="Imagen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2724" y="5136374"/>
            <a:ext cx="720000" cy="720000"/>
          </a:xfrm>
          <a:prstGeom prst="rect">
            <a:avLst/>
          </a:prstGeom>
        </p:spPr>
      </p:pic>
      <p:pic>
        <p:nvPicPr>
          <p:cNvPr id="36" name="Imagen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96004" y="4988116"/>
            <a:ext cx="720000" cy="720000"/>
          </a:xfrm>
          <a:prstGeom prst="rect">
            <a:avLst/>
          </a:prstGeom>
        </p:spPr>
      </p:pic>
      <p:cxnSp>
        <p:nvCxnSpPr>
          <p:cNvPr id="42" name="Conector recto de flecha 41"/>
          <p:cNvCxnSpPr/>
          <p:nvPr/>
        </p:nvCxnSpPr>
        <p:spPr>
          <a:xfrm>
            <a:off x="5823284" y="2360585"/>
            <a:ext cx="1211355"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5823284" y="5496374"/>
            <a:ext cx="1211355"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p:nvPr/>
        </p:nvCxnSpPr>
        <p:spPr>
          <a:xfrm flipV="1">
            <a:off x="5960336" y="4492312"/>
            <a:ext cx="1011494" cy="665668"/>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rot="5400000">
            <a:off x="5103755" y="3196484"/>
            <a:ext cx="396240"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Imagen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7770" y="3477833"/>
            <a:ext cx="714050" cy="720000"/>
          </a:xfrm>
          <a:prstGeom prst="rect">
            <a:avLst/>
          </a:prstGeom>
        </p:spPr>
      </p:pic>
    </p:spTree>
    <p:extLst>
      <p:ext uri="{BB962C8B-B14F-4D97-AF65-F5344CB8AC3E}">
        <p14:creationId xmlns:p14="http://schemas.microsoft.com/office/powerpoint/2010/main" val="2197203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Rectángulo 4"/>
          <p:cNvSpPr/>
          <p:nvPr/>
        </p:nvSpPr>
        <p:spPr>
          <a:xfrm>
            <a:off x="2340864" y="1690688"/>
            <a:ext cx="6973824" cy="13451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Herramientas Case (Computer – Aided Software Engineering)</a:t>
            </a:r>
          </a:p>
          <a:p>
            <a:pPr algn="ctr"/>
            <a:r>
              <a:rPr lang="es-CL" dirty="0"/>
              <a:t>Aplicaciones informáticas destinadas a aumentar la productividad en el desarrollo de software. </a:t>
            </a:r>
          </a:p>
        </p:txBody>
      </p:sp>
      <p:cxnSp>
        <p:nvCxnSpPr>
          <p:cNvPr id="7" name="Conector recto 6"/>
          <p:cNvCxnSpPr>
            <a:stCxn id="5" idx="2"/>
          </p:cNvCxnSpPr>
          <p:nvPr/>
        </p:nvCxnSpPr>
        <p:spPr>
          <a:xfrm>
            <a:off x="5827776" y="3035808"/>
            <a:ext cx="0" cy="129235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6749503" y="3840480"/>
            <a:ext cx="2694432" cy="9753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Lower – Case </a:t>
            </a:r>
          </a:p>
        </p:txBody>
      </p:sp>
      <p:cxnSp>
        <p:nvCxnSpPr>
          <p:cNvPr id="11" name="Conector recto 10"/>
          <p:cNvCxnSpPr>
            <a:endCxn id="8" idx="1"/>
          </p:cNvCxnSpPr>
          <p:nvPr/>
        </p:nvCxnSpPr>
        <p:spPr>
          <a:xfrm>
            <a:off x="5359615" y="4328160"/>
            <a:ext cx="13898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437888" y="4328160"/>
            <a:ext cx="138988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547616" y="3352801"/>
            <a:ext cx="3596640" cy="369332"/>
          </a:xfrm>
          <a:prstGeom prst="rect">
            <a:avLst/>
          </a:prstGeom>
          <a:solidFill>
            <a:schemeClr val="bg1"/>
          </a:solidFill>
        </p:spPr>
        <p:txBody>
          <a:bodyPr wrap="square" rtlCol="0">
            <a:spAutoFit/>
          </a:bodyPr>
          <a:lstStyle/>
          <a:p>
            <a:r>
              <a:rPr lang="es-CL" dirty="0"/>
              <a:t>Se clasifican en dos categorías: </a:t>
            </a:r>
          </a:p>
        </p:txBody>
      </p:sp>
      <p:sp>
        <p:nvSpPr>
          <p:cNvPr id="9" name="Rectángulo 8"/>
          <p:cNvSpPr/>
          <p:nvPr/>
        </p:nvSpPr>
        <p:spPr>
          <a:xfrm>
            <a:off x="2086825" y="3902742"/>
            <a:ext cx="2694432" cy="9753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Upper – Case </a:t>
            </a:r>
          </a:p>
        </p:txBody>
      </p:sp>
    </p:spTree>
    <p:extLst>
      <p:ext uri="{BB962C8B-B14F-4D97-AF65-F5344CB8AC3E}">
        <p14:creationId xmlns:p14="http://schemas.microsoft.com/office/powerpoint/2010/main" val="298632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4713" y="943364"/>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676878" y="3131948"/>
            <a:ext cx="1699846" cy="307777"/>
          </a:xfrm>
          <a:prstGeom prst="rect">
            <a:avLst/>
          </a:prstGeom>
          <a:noFill/>
        </p:spPr>
        <p:txBody>
          <a:bodyPr wrap="square" rtlCol="0">
            <a:spAutoFit/>
          </a:bodyPr>
          <a:lstStyle/>
          <a:p>
            <a:pPr algn="ctr"/>
            <a:r>
              <a:rPr lang="es-CL" sz="1400" dirty="0"/>
              <a:t>Requerimientos </a:t>
            </a:r>
            <a:endParaRPr lang="es-CL" sz="1600" dirty="0"/>
          </a:p>
        </p:txBody>
      </p:sp>
      <p:sp>
        <p:nvSpPr>
          <p:cNvPr id="6" name="CuadroTexto 5"/>
          <p:cNvSpPr txBox="1"/>
          <p:nvPr/>
        </p:nvSpPr>
        <p:spPr>
          <a:xfrm>
            <a:off x="3134472" y="6308945"/>
            <a:ext cx="1699846" cy="307777"/>
          </a:xfrm>
          <a:prstGeom prst="rect">
            <a:avLst/>
          </a:prstGeom>
          <a:noFill/>
        </p:spPr>
        <p:txBody>
          <a:bodyPr wrap="square" rtlCol="0">
            <a:spAutoFit/>
          </a:bodyPr>
          <a:lstStyle/>
          <a:p>
            <a:pPr algn="ctr"/>
            <a:r>
              <a:rPr lang="es-CL" sz="1400" dirty="0"/>
              <a:t>BD Lógica </a:t>
            </a:r>
            <a:endParaRPr lang="es-CL" sz="1600" dirty="0"/>
          </a:p>
        </p:txBody>
      </p:sp>
      <p:sp>
        <p:nvSpPr>
          <p:cNvPr id="7" name="CuadroTexto 6"/>
          <p:cNvSpPr txBox="1"/>
          <p:nvPr/>
        </p:nvSpPr>
        <p:spPr>
          <a:xfrm>
            <a:off x="7102848" y="6298472"/>
            <a:ext cx="1699846" cy="307777"/>
          </a:xfrm>
          <a:prstGeom prst="rect">
            <a:avLst/>
          </a:prstGeom>
          <a:noFill/>
        </p:spPr>
        <p:txBody>
          <a:bodyPr wrap="square" rtlCol="0">
            <a:spAutoFit/>
          </a:bodyPr>
          <a:lstStyle/>
          <a:p>
            <a:pPr algn="ctr"/>
            <a:r>
              <a:rPr lang="es-CL" sz="1400" dirty="0"/>
              <a:t>BD Física </a:t>
            </a:r>
            <a:endParaRPr lang="es-CL" sz="1600" dirty="0"/>
          </a:p>
        </p:txBody>
      </p:sp>
      <p:sp>
        <p:nvSpPr>
          <p:cNvPr id="9" name="CuadroTexto 8"/>
          <p:cNvSpPr txBox="1"/>
          <p:nvPr/>
        </p:nvSpPr>
        <p:spPr>
          <a:xfrm>
            <a:off x="7102848" y="4676847"/>
            <a:ext cx="1699846" cy="307777"/>
          </a:xfrm>
          <a:prstGeom prst="rect">
            <a:avLst/>
          </a:prstGeom>
          <a:noFill/>
        </p:spPr>
        <p:txBody>
          <a:bodyPr wrap="square" rtlCol="0">
            <a:spAutoFit/>
          </a:bodyPr>
          <a:lstStyle/>
          <a:p>
            <a:pPr algn="ctr"/>
            <a:r>
              <a:rPr lang="es-CL" sz="1400" dirty="0"/>
              <a:t>Compilador DDL </a:t>
            </a:r>
            <a:endParaRPr lang="es-CL" sz="1600" dirty="0"/>
          </a:p>
        </p:txBody>
      </p:sp>
      <p:sp>
        <p:nvSpPr>
          <p:cNvPr id="10" name="CuadroTexto 9"/>
          <p:cNvSpPr txBox="1"/>
          <p:nvPr/>
        </p:nvSpPr>
        <p:spPr>
          <a:xfrm>
            <a:off x="512505" y="4676847"/>
            <a:ext cx="2028592" cy="307777"/>
          </a:xfrm>
          <a:prstGeom prst="rect">
            <a:avLst/>
          </a:prstGeom>
          <a:noFill/>
        </p:spPr>
        <p:txBody>
          <a:bodyPr wrap="square" rtlCol="0">
            <a:spAutoFit/>
          </a:bodyPr>
          <a:lstStyle/>
          <a:p>
            <a:pPr algn="ctr"/>
            <a:r>
              <a:rPr lang="es-CL" sz="1400" dirty="0"/>
              <a:t>Modelo conceptual </a:t>
            </a:r>
            <a:endParaRPr lang="es-CL" sz="1600" dirty="0"/>
          </a:p>
        </p:txBody>
      </p:sp>
      <p:sp>
        <p:nvSpPr>
          <p:cNvPr id="11" name="CuadroTexto 10"/>
          <p:cNvSpPr txBox="1"/>
          <p:nvPr/>
        </p:nvSpPr>
        <p:spPr>
          <a:xfrm>
            <a:off x="8066210" y="3232940"/>
            <a:ext cx="1699846" cy="307777"/>
          </a:xfrm>
          <a:prstGeom prst="rect">
            <a:avLst/>
          </a:prstGeom>
          <a:noFill/>
        </p:spPr>
        <p:txBody>
          <a:bodyPr wrap="square" rtlCol="0">
            <a:spAutoFit/>
          </a:bodyPr>
          <a:lstStyle/>
          <a:p>
            <a:pPr algn="ctr"/>
            <a:r>
              <a:rPr lang="es-CL" sz="1400" dirty="0"/>
              <a:t>Consultas </a:t>
            </a:r>
            <a:endParaRPr lang="es-CL" sz="1600" dirty="0"/>
          </a:p>
        </p:txBody>
      </p:sp>
      <p:sp>
        <p:nvSpPr>
          <p:cNvPr id="12" name="CuadroTexto 11"/>
          <p:cNvSpPr txBox="1"/>
          <p:nvPr/>
        </p:nvSpPr>
        <p:spPr>
          <a:xfrm>
            <a:off x="8016470" y="2139606"/>
            <a:ext cx="1799326" cy="276999"/>
          </a:xfrm>
          <a:prstGeom prst="rect">
            <a:avLst/>
          </a:prstGeom>
          <a:noFill/>
        </p:spPr>
        <p:txBody>
          <a:bodyPr wrap="square" rtlCol="0">
            <a:spAutoFit/>
          </a:bodyPr>
          <a:lstStyle/>
          <a:p>
            <a:pPr algn="ctr"/>
            <a:r>
              <a:rPr lang="es-CL" sz="1200" dirty="0"/>
              <a:t>USUARIO FINAL </a:t>
            </a:r>
            <a:endParaRPr lang="es-CL" sz="1400" dirty="0"/>
          </a:p>
        </p:txBody>
      </p:sp>
      <p:sp>
        <p:nvSpPr>
          <p:cNvPr id="13" name="CuadroTexto 12"/>
          <p:cNvSpPr txBox="1"/>
          <p:nvPr/>
        </p:nvSpPr>
        <p:spPr>
          <a:xfrm>
            <a:off x="3046299" y="3105176"/>
            <a:ext cx="1876192" cy="307777"/>
          </a:xfrm>
          <a:prstGeom prst="rect">
            <a:avLst/>
          </a:prstGeom>
          <a:noFill/>
        </p:spPr>
        <p:txBody>
          <a:bodyPr wrap="square" rtlCol="0">
            <a:spAutoFit/>
          </a:bodyPr>
          <a:lstStyle/>
          <a:p>
            <a:pPr algn="ctr"/>
            <a:r>
              <a:rPr lang="es-CL" sz="1400" dirty="0"/>
              <a:t>Definición de datos </a:t>
            </a:r>
            <a:endParaRPr lang="es-CL" sz="1600" dirty="0"/>
          </a:p>
        </p:txBody>
      </p:sp>
      <p:sp>
        <p:nvSpPr>
          <p:cNvPr id="14" name="CuadroTexto 13"/>
          <p:cNvSpPr txBox="1"/>
          <p:nvPr/>
        </p:nvSpPr>
        <p:spPr>
          <a:xfrm>
            <a:off x="3134472" y="4685255"/>
            <a:ext cx="1699846" cy="307777"/>
          </a:xfrm>
          <a:prstGeom prst="rect">
            <a:avLst/>
          </a:prstGeom>
          <a:noFill/>
        </p:spPr>
        <p:txBody>
          <a:bodyPr wrap="square" rtlCol="0">
            <a:spAutoFit/>
          </a:bodyPr>
          <a:lstStyle/>
          <a:p>
            <a:pPr algn="ctr"/>
            <a:r>
              <a:rPr lang="es-CL" sz="1400" dirty="0"/>
              <a:t>Compilador DDL </a:t>
            </a:r>
            <a:endParaRPr lang="es-CL" sz="1600" dirty="0"/>
          </a:p>
        </p:txBody>
      </p:sp>
      <p:sp>
        <p:nvSpPr>
          <p:cNvPr id="25" name="CuadroTexto 24"/>
          <p:cNvSpPr txBox="1"/>
          <p:nvPr/>
        </p:nvSpPr>
        <p:spPr>
          <a:xfrm>
            <a:off x="4987200" y="5499443"/>
            <a:ext cx="1699846" cy="338554"/>
          </a:xfrm>
          <a:prstGeom prst="rect">
            <a:avLst/>
          </a:prstGeom>
          <a:noFill/>
        </p:spPr>
        <p:txBody>
          <a:bodyPr wrap="square" rtlCol="0">
            <a:spAutoFit/>
          </a:bodyPr>
          <a:lstStyle/>
          <a:p>
            <a:pPr algn="ctr"/>
            <a:r>
              <a:rPr lang="es-CL" sz="1600" dirty="0"/>
              <a:t>DBMS </a:t>
            </a:r>
            <a:endParaRPr lang="es-CL" dirty="0"/>
          </a:p>
        </p:txBody>
      </p:sp>
      <p:sp>
        <p:nvSpPr>
          <p:cNvPr id="28" name="Rectángulo 27"/>
          <p:cNvSpPr/>
          <p:nvPr/>
        </p:nvSpPr>
        <p:spPr>
          <a:xfrm>
            <a:off x="537941" y="1716908"/>
            <a:ext cx="1977720" cy="34824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Modelo de datos </a:t>
            </a:r>
          </a:p>
        </p:txBody>
      </p:sp>
      <p:sp>
        <p:nvSpPr>
          <p:cNvPr id="29" name="Rectángulo 28"/>
          <p:cNvSpPr/>
          <p:nvPr/>
        </p:nvSpPr>
        <p:spPr>
          <a:xfrm>
            <a:off x="2837049" y="1716908"/>
            <a:ext cx="2294692" cy="34824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Creación de base de datos </a:t>
            </a:r>
          </a:p>
        </p:txBody>
      </p:sp>
      <p:sp>
        <p:nvSpPr>
          <p:cNvPr id="30" name="Rectángulo 29"/>
          <p:cNvSpPr/>
          <p:nvPr/>
        </p:nvSpPr>
        <p:spPr>
          <a:xfrm>
            <a:off x="5976370" y="1716908"/>
            <a:ext cx="3170881" cy="3139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Uso de base de datos </a:t>
            </a:r>
          </a:p>
        </p:txBody>
      </p:sp>
      <p:sp>
        <p:nvSpPr>
          <p:cNvPr id="31" name="CuadroTexto 30"/>
          <p:cNvSpPr txBox="1"/>
          <p:nvPr/>
        </p:nvSpPr>
        <p:spPr>
          <a:xfrm>
            <a:off x="5917595" y="2139606"/>
            <a:ext cx="1656456" cy="276999"/>
          </a:xfrm>
          <a:prstGeom prst="rect">
            <a:avLst/>
          </a:prstGeom>
          <a:noFill/>
        </p:spPr>
        <p:txBody>
          <a:bodyPr wrap="square" rtlCol="0">
            <a:spAutoFit/>
          </a:bodyPr>
          <a:lstStyle/>
          <a:p>
            <a:pPr algn="ctr"/>
            <a:r>
              <a:rPr lang="es-CL" sz="1200" dirty="0"/>
              <a:t>PROGRAMADOR </a:t>
            </a:r>
            <a:endParaRPr lang="es-CL" sz="1400" dirty="0"/>
          </a:p>
        </p:txBody>
      </p:sp>
      <p:sp>
        <p:nvSpPr>
          <p:cNvPr id="32" name="CuadroTexto 31"/>
          <p:cNvSpPr txBox="1"/>
          <p:nvPr/>
        </p:nvSpPr>
        <p:spPr>
          <a:xfrm>
            <a:off x="6224933" y="3253188"/>
            <a:ext cx="1041781" cy="523220"/>
          </a:xfrm>
          <a:prstGeom prst="rect">
            <a:avLst/>
          </a:prstGeom>
          <a:noFill/>
        </p:spPr>
        <p:txBody>
          <a:bodyPr wrap="square" rtlCol="0">
            <a:spAutoFit/>
          </a:bodyPr>
          <a:lstStyle/>
          <a:p>
            <a:pPr algn="ctr"/>
            <a:r>
              <a:rPr lang="es-CL" sz="1400" dirty="0"/>
              <a:t>Programa </a:t>
            </a:r>
          </a:p>
          <a:p>
            <a:pPr algn="ctr"/>
            <a:r>
              <a:rPr lang="es-CL" sz="1400" dirty="0"/>
              <a:t>aplicación </a:t>
            </a:r>
            <a:endParaRPr lang="es-CL" sz="1600" dirty="0"/>
          </a:p>
        </p:txBody>
      </p:sp>
      <p:cxnSp>
        <p:nvCxnSpPr>
          <p:cNvPr id="36" name="Conector recto de flecha 35"/>
          <p:cNvCxnSpPr/>
          <p:nvPr/>
        </p:nvCxnSpPr>
        <p:spPr>
          <a:xfrm>
            <a:off x="4461231" y="4259433"/>
            <a:ext cx="1025169" cy="32475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flipH="1">
            <a:off x="6096000" y="4222858"/>
            <a:ext cx="1171404" cy="387862"/>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a:off x="6295777" y="5807203"/>
            <a:ext cx="1053124" cy="276287"/>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flipV="1">
            <a:off x="4476535" y="5837997"/>
            <a:ext cx="1009865" cy="276287"/>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3984395" y="3403081"/>
            <a:ext cx="0" cy="2910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a:off x="1526801" y="3409933"/>
            <a:ext cx="0" cy="2910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a:off x="7371863" y="3097857"/>
            <a:ext cx="360481" cy="7086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H="1">
            <a:off x="8098723" y="3097857"/>
            <a:ext cx="320525" cy="7229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3984395" y="5048232"/>
            <a:ext cx="0" cy="37241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flipV="1">
            <a:off x="2320391" y="2901736"/>
            <a:ext cx="1107202" cy="129691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801" y="2328159"/>
            <a:ext cx="720000" cy="720000"/>
          </a:xfrm>
          <a:prstGeom prst="rect">
            <a:avLst/>
          </a:prstGeom>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6801" y="3974554"/>
            <a:ext cx="720000" cy="720000"/>
          </a:xfrm>
          <a:prstGeom prst="rect">
            <a:avLst/>
          </a:prstGeom>
        </p:spPr>
      </p:pic>
      <p:pic>
        <p:nvPicPr>
          <p:cNvPr id="26" name="Imagen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7370" y="3904332"/>
            <a:ext cx="714050" cy="720000"/>
          </a:xfrm>
          <a:prstGeom prst="rect">
            <a:avLst/>
          </a:prstGeom>
        </p:spPr>
      </p:pic>
      <p:pic>
        <p:nvPicPr>
          <p:cNvPr id="33" name="Imagen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4395" y="5585347"/>
            <a:ext cx="720000" cy="720000"/>
          </a:xfrm>
          <a:prstGeom prst="rect">
            <a:avLst/>
          </a:prstGeom>
        </p:spPr>
      </p:pic>
      <p:pic>
        <p:nvPicPr>
          <p:cNvPr id="34" name="Imagen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4395" y="2328159"/>
            <a:ext cx="720000" cy="720000"/>
          </a:xfrm>
          <a:prstGeom prst="rect">
            <a:avLst/>
          </a:prstGeom>
        </p:spPr>
      </p:pic>
      <p:pic>
        <p:nvPicPr>
          <p:cNvPr id="35" name="Imagen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7123" y="4759117"/>
            <a:ext cx="720000" cy="720000"/>
          </a:xfrm>
          <a:prstGeom prst="rect">
            <a:avLst/>
          </a:prstGeom>
        </p:spPr>
      </p:pic>
      <p:pic>
        <p:nvPicPr>
          <p:cNvPr id="48" name="Imagen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2103" y="3877935"/>
            <a:ext cx="714050" cy="720000"/>
          </a:xfrm>
          <a:prstGeom prst="rect">
            <a:avLst/>
          </a:prstGeom>
        </p:spPr>
      </p:pic>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6133" y="2470653"/>
            <a:ext cx="720000" cy="720000"/>
          </a:xfrm>
          <a:prstGeom prst="rect">
            <a:avLst/>
          </a:prstGeom>
        </p:spPr>
      </p:pic>
      <p:pic>
        <p:nvPicPr>
          <p:cNvPr id="41" name="Imagen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2103" y="5477997"/>
            <a:ext cx="720000" cy="720000"/>
          </a:xfrm>
          <a:prstGeom prst="rect">
            <a:avLst/>
          </a:prstGeom>
        </p:spPr>
      </p:pic>
      <p:pic>
        <p:nvPicPr>
          <p:cNvPr id="45" name="Imagen 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8798" y="2470653"/>
            <a:ext cx="714050" cy="720000"/>
          </a:xfrm>
          <a:prstGeom prst="rect">
            <a:avLst/>
          </a:prstGeom>
        </p:spPr>
      </p:pic>
    </p:spTree>
    <p:extLst>
      <p:ext uri="{BB962C8B-B14F-4D97-AF65-F5344CB8AC3E}">
        <p14:creationId xmlns:p14="http://schemas.microsoft.com/office/powerpoint/2010/main" val="12199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975360" y="1914144"/>
            <a:ext cx="6742176" cy="3693319"/>
          </a:xfrm>
          <a:prstGeom prst="rect">
            <a:avLst/>
          </a:prstGeom>
          <a:noFill/>
        </p:spPr>
        <p:txBody>
          <a:bodyPr wrap="square" rtlCol="0">
            <a:spAutoFit/>
          </a:bodyPr>
          <a:lstStyle/>
          <a:p>
            <a:r>
              <a:rPr lang="es-CL" dirty="0"/>
              <a:t>Beneficios del enfoque de base de datos:</a:t>
            </a:r>
          </a:p>
          <a:p>
            <a:endParaRPr lang="es-CL" dirty="0"/>
          </a:p>
          <a:p>
            <a:pPr marL="285750" indent="-285750">
              <a:buFont typeface="Arial" panose="020B0604020202020204" pitchFamily="34" charset="0"/>
              <a:buChar char="•"/>
            </a:pPr>
            <a:r>
              <a:rPr lang="es-CL" dirty="0"/>
              <a:t>Mínima redundancia de datos.</a:t>
            </a:r>
          </a:p>
          <a:p>
            <a:pPr marL="285750" indent="-285750">
              <a:buFont typeface="Arial" panose="020B0604020202020204" pitchFamily="34" charset="0"/>
              <a:buChar char="•"/>
            </a:pPr>
            <a:r>
              <a:rPr lang="es-CL" dirty="0"/>
              <a:t>Consistencia de datos.</a:t>
            </a:r>
          </a:p>
          <a:p>
            <a:pPr marL="285750" indent="-285750">
              <a:buFont typeface="Arial" panose="020B0604020202020204" pitchFamily="34" charset="0"/>
              <a:buChar char="•"/>
            </a:pPr>
            <a:r>
              <a:rPr lang="es-CL" dirty="0"/>
              <a:t>Integración de datos.</a:t>
            </a:r>
          </a:p>
          <a:p>
            <a:pPr marL="285750" indent="-285750">
              <a:buFont typeface="Arial" panose="020B0604020202020204" pitchFamily="34" charset="0"/>
              <a:buChar char="•"/>
            </a:pPr>
            <a:r>
              <a:rPr lang="es-CL" dirty="0"/>
              <a:t>Compartir datos.</a:t>
            </a:r>
          </a:p>
          <a:p>
            <a:pPr marL="285750" indent="-285750">
              <a:buFont typeface="Arial" panose="020B0604020202020204" pitchFamily="34" charset="0"/>
              <a:buChar char="•"/>
            </a:pPr>
            <a:r>
              <a:rPr lang="es-CL" dirty="0"/>
              <a:t>Esfuerzo por estandarización. </a:t>
            </a:r>
          </a:p>
          <a:p>
            <a:pPr marL="285750" indent="-285750">
              <a:buFont typeface="Arial" panose="020B0604020202020204" pitchFamily="34" charset="0"/>
              <a:buChar char="•"/>
            </a:pPr>
            <a:r>
              <a:rPr lang="es-CL" dirty="0"/>
              <a:t>Facilitar el desarrollo de aplicaciones.</a:t>
            </a:r>
          </a:p>
          <a:p>
            <a:pPr marL="285750" indent="-285750">
              <a:buFont typeface="Arial" panose="020B0604020202020204" pitchFamily="34" charset="0"/>
              <a:buChar char="•"/>
            </a:pPr>
            <a:r>
              <a:rPr lang="es-CL" dirty="0"/>
              <a:t>Flexibilidad en el acceso.</a:t>
            </a:r>
          </a:p>
          <a:p>
            <a:pPr marL="285750" indent="-285750">
              <a:buFont typeface="Arial" panose="020B0604020202020204" pitchFamily="34" charset="0"/>
              <a:buChar char="•"/>
            </a:pPr>
            <a:r>
              <a:rPr lang="es-CL" dirty="0"/>
              <a:t>Control de seguridad, privacidad e integridad. </a:t>
            </a:r>
          </a:p>
          <a:p>
            <a:pPr marL="285750" indent="-285750">
              <a:buFont typeface="Arial" panose="020B0604020202020204" pitchFamily="34" charset="0"/>
              <a:buChar char="•"/>
            </a:pPr>
            <a:r>
              <a:rPr lang="es-CL" dirty="0"/>
              <a:t>Independencia de los datos. </a:t>
            </a:r>
          </a:p>
          <a:p>
            <a:pPr marL="285750" indent="-285750">
              <a:buFont typeface="Arial" panose="020B0604020202020204" pitchFamily="34" charset="0"/>
              <a:buChar char="•"/>
            </a:pPr>
            <a:r>
              <a:rPr lang="es-CL" dirty="0"/>
              <a:t>Reducción de la mantención de programas. </a:t>
            </a:r>
          </a:p>
          <a:p>
            <a:endParaRPr lang="es-CL" dirty="0"/>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493" y="2454441"/>
            <a:ext cx="2317977" cy="2568247"/>
          </a:xfrm>
          <a:prstGeom prst="rect">
            <a:avLst/>
          </a:prstGeom>
        </p:spPr>
      </p:pic>
    </p:spTree>
    <p:extLst>
      <p:ext uri="{BB962C8B-B14F-4D97-AF65-F5344CB8AC3E}">
        <p14:creationId xmlns:p14="http://schemas.microsoft.com/office/powerpoint/2010/main" val="300845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2. Enfoque de base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5" name="CuadroTexto 4"/>
          <p:cNvSpPr txBox="1"/>
          <p:nvPr/>
        </p:nvSpPr>
        <p:spPr>
          <a:xfrm>
            <a:off x="2548128" y="1777730"/>
            <a:ext cx="6461760" cy="369332"/>
          </a:xfrm>
          <a:prstGeom prst="rect">
            <a:avLst/>
          </a:prstGeom>
          <a:noFill/>
        </p:spPr>
        <p:txBody>
          <a:bodyPr wrap="square" rtlCol="0">
            <a:spAutoFit/>
          </a:bodyPr>
          <a:lstStyle/>
          <a:p>
            <a:r>
              <a:rPr lang="es-CL" dirty="0"/>
              <a:t>Costos a considerar cuando se usa enfoque de base de datos. </a:t>
            </a:r>
          </a:p>
        </p:txBody>
      </p:sp>
      <p:grpSp>
        <p:nvGrpSpPr>
          <p:cNvPr id="3" name="Grupo 2"/>
          <p:cNvGrpSpPr/>
          <p:nvPr/>
        </p:nvGrpSpPr>
        <p:grpSpPr>
          <a:xfrm>
            <a:off x="2188464" y="2739512"/>
            <a:ext cx="7815072" cy="2829464"/>
            <a:chOff x="1194816" y="2739512"/>
            <a:chExt cx="7815072" cy="2829464"/>
          </a:xfrm>
        </p:grpSpPr>
        <p:sp>
          <p:nvSpPr>
            <p:cNvPr id="6" name="Rectángulo 5"/>
            <p:cNvSpPr/>
            <p:nvPr/>
          </p:nvSpPr>
          <p:spPr>
            <a:xfrm>
              <a:off x="1194816" y="2739512"/>
              <a:ext cx="2596896" cy="71805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Personal especializado </a:t>
              </a:r>
            </a:p>
          </p:txBody>
        </p:sp>
        <p:sp>
          <p:nvSpPr>
            <p:cNvPr id="8" name="Rectángulo 7"/>
            <p:cNvSpPr/>
            <p:nvPr/>
          </p:nvSpPr>
          <p:spPr>
            <a:xfrm>
              <a:off x="6412992" y="2739512"/>
              <a:ext cx="2596896" cy="71805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Necesidad de respaldos </a:t>
              </a:r>
            </a:p>
          </p:txBody>
        </p:sp>
        <p:sp>
          <p:nvSpPr>
            <p:cNvPr id="9" name="Rectángulo 8"/>
            <p:cNvSpPr/>
            <p:nvPr/>
          </p:nvSpPr>
          <p:spPr>
            <a:xfrm>
              <a:off x="6412992" y="4850918"/>
              <a:ext cx="2596896" cy="71805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Conflicto organizacional </a:t>
              </a:r>
            </a:p>
          </p:txBody>
        </p:sp>
        <p:sp>
          <p:nvSpPr>
            <p:cNvPr id="10" name="Rectángulo 9"/>
            <p:cNvSpPr/>
            <p:nvPr/>
          </p:nvSpPr>
          <p:spPr>
            <a:xfrm>
              <a:off x="1194816" y="4850918"/>
              <a:ext cx="2596896" cy="71805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Problemas al compartir datos </a:t>
              </a:r>
            </a:p>
          </p:txBody>
        </p:sp>
        <p:sp>
          <p:nvSpPr>
            <p:cNvPr id="7" name="Cheurón 6"/>
            <p:cNvSpPr/>
            <p:nvPr/>
          </p:nvSpPr>
          <p:spPr>
            <a:xfrm>
              <a:off x="4706112" y="2918541"/>
              <a:ext cx="609600" cy="360000"/>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
          <p:nvSpPr>
            <p:cNvPr id="12" name="Cheurón 11"/>
            <p:cNvSpPr/>
            <p:nvPr/>
          </p:nvSpPr>
          <p:spPr>
            <a:xfrm rot="5400000">
              <a:off x="7406640" y="3983551"/>
              <a:ext cx="609600" cy="360000"/>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
          <p:nvSpPr>
            <p:cNvPr id="13" name="Cheurón 12"/>
            <p:cNvSpPr/>
            <p:nvPr/>
          </p:nvSpPr>
          <p:spPr>
            <a:xfrm rot="10800000">
              <a:off x="4674694" y="5029947"/>
              <a:ext cx="609600" cy="360000"/>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
          <p:nvSpPr>
            <p:cNvPr id="14" name="Cheurón 13"/>
            <p:cNvSpPr/>
            <p:nvPr/>
          </p:nvSpPr>
          <p:spPr>
            <a:xfrm rot="16200000">
              <a:off x="2188464" y="3979754"/>
              <a:ext cx="609600" cy="360000"/>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grpSp>
    </p:spTree>
    <p:extLst>
      <p:ext uri="{BB962C8B-B14F-4D97-AF65-F5344CB8AC3E}">
        <p14:creationId xmlns:p14="http://schemas.microsoft.com/office/powerpoint/2010/main" val="318414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2718817"/>
            <a:ext cx="7822303"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aprenderemos </a:t>
            </a:r>
          </a:p>
          <a:p>
            <a:r>
              <a:rPr lang="es-CL" sz="4800" dirty="0">
                <a:solidFill>
                  <a:schemeClr val="bg1"/>
                </a:solidFill>
              </a:rPr>
              <a:t>en esta clase?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52674"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8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55031" y="6388769"/>
            <a:ext cx="5209674" cy="307777"/>
          </a:xfrm>
          <a:prstGeom prst="rect">
            <a:avLst/>
          </a:prstGeom>
          <a:noFill/>
        </p:spPr>
        <p:txBody>
          <a:bodyPr wrap="square" rtlCol="0">
            <a:spAutoFit/>
          </a:bodyPr>
          <a:lstStyle/>
          <a:p>
            <a:r>
              <a:rPr lang="es-CL" sz="1400" i="1" dirty="0"/>
              <a:t>Instrucción o nota</a:t>
            </a:r>
          </a:p>
        </p:txBody>
      </p:sp>
      <p:sp>
        <p:nvSpPr>
          <p:cNvPr id="3" name="CuadroTexto 2"/>
          <p:cNvSpPr txBox="1"/>
          <p:nvPr/>
        </p:nvSpPr>
        <p:spPr>
          <a:xfrm>
            <a:off x="4372303" y="2644170"/>
            <a:ext cx="7819697" cy="1569660"/>
          </a:xfrm>
          <a:prstGeom prst="rect">
            <a:avLst/>
          </a:prstGeom>
          <a:solidFill>
            <a:schemeClr val="accent1">
              <a:lumMod val="50000"/>
            </a:schemeClr>
          </a:solidFill>
        </p:spPr>
        <p:txBody>
          <a:bodyPr wrap="square" rtlCol="0">
            <a:spAutoFit/>
          </a:bodyPr>
          <a:lstStyle/>
          <a:p>
            <a:r>
              <a:rPr lang="es-CL" sz="4800" dirty="0">
                <a:solidFill>
                  <a:schemeClr val="bg1"/>
                </a:solidFill>
              </a:rPr>
              <a:t>¿Qué aprendimos </a:t>
            </a:r>
          </a:p>
          <a:p>
            <a:r>
              <a:rPr lang="es-CL" sz="4800" dirty="0">
                <a:solidFill>
                  <a:schemeClr val="bg1"/>
                </a:solidFill>
              </a:rPr>
              <a:t>en esta clase?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649" y="1289580"/>
            <a:ext cx="3267852"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69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lstStyle/>
          <a:p>
            <a:r>
              <a:rPr lang="es-419" dirty="0"/>
              <a:t>Contextualización de los enfoques </a:t>
            </a:r>
            <a:endParaRPr lang="es-ES" dirty="0"/>
          </a:p>
        </p:txBody>
      </p:sp>
      <p:sp>
        <p:nvSpPr>
          <p:cNvPr id="3" name="Marcador de contenido 2"/>
          <p:cNvSpPr>
            <a:spLocks noGrp="1"/>
          </p:cNvSpPr>
          <p:nvPr>
            <p:ph idx="1"/>
          </p:nvPr>
        </p:nvSpPr>
        <p:spPr>
          <a:xfrm>
            <a:off x="576470" y="1825625"/>
            <a:ext cx="11052314" cy="4351338"/>
          </a:xfrm>
        </p:spPr>
        <p:txBody>
          <a:bodyPr/>
          <a:lstStyle/>
          <a:p>
            <a:pPr marL="0" indent="0">
              <a:buNone/>
            </a:pPr>
            <a:r>
              <a:rPr lang="es-ES" dirty="0"/>
              <a:t>El procesamiento de datos nace como una necesidad de las grandes empresas de almacenar grandes cantidades de información.</a:t>
            </a:r>
          </a:p>
          <a:p>
            <a:pPr marL="0" indent="0">
              <a:buNone/>
            </a:pPr>
            <a:endParaRPr lang="es-ES" dirty="0"/>
          </a:p>
          <a:p>
            <a:pPr marL="0" indent="0">
              <a:buNone/>
            </a:pPr>
            <a:r>
              <a:rPr lang="es-ES" i="1" dirty="0"/>
              <a:t>¿Cuáles son los enfoques que han sido utilizados para almacenar datos? </a:t>
            </a:r>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graphicFrame>
        <p:nvGraphicFramePr>
          <p:cNvPr id="7" name="6 Diagrama"/>
          <p:cNvGraphicFramePr/>
          <p:nvPr>
            <p:extLst>
              <p:ext uri="{D42A27DB-BD31-4B8C-83A1-F6EECF244321}">
                <p14:modId xmlns:p14="http://schemas.microsoft.com/office/powerpoint/2010/main" val="3069690000"/>
              </p:ext>
            </p:extLst>
          </p:nvPr>
        </p:nvGraphicFramePr>
        <p:xfrm>
          <a:off x="1772478" y="4035287"/>
          <a:ext cx="8647043" cy="1808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204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graphicFrame>
        <p:nvGraphicFramePr>
          <p:cNvPr id="12" name="Diagrama 11"/>
          <p:cNvGraphicFramePr/>
          <p:nvPr>
            <p:extLst>
              <p:ext uri="{D42A27DB-BD31-4B8C-83A1-F6EECF244321}">
                <p14:modId xmlns:p14="http://schemas.microsoft.com/office/powerpoint/2010/main" val="3149579790"/>
              </p:ext>
            </p:extLst>
          </p:nvPr>
        </p:nvGraphicFramePr>
        <p:xfrm>
          <a:off x="4377536" y="1690688"/>
          <a:ext cx="6871368" cy="4742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n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5927" y="2582786"/>
            <a:ext cx="4490522" cy="3132214"/>
          </a:xfrm>
          <a:prstGeom prst="rect">
            <a:avLst/>
          </a:prstGeom>
        </p:spPr>
      </p:pic>
    </p:spTree>
    <p:extLst>
      <p:ext uri="{BB962C8B-B14F-4D97-AF65-F5344CB8AC3E}">
        <p14:creationId xmlns:p14="http://schemas.microsoft.com/office/powerpoint/2010/main" val="253285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sp>
        <p:nvSpPr>
          <p:cNvPr id="6" name="Marcador de contenido 5"/>
          <p:cNvSpPr>
            <a:spLocks noGrp="1"/>
          </p:cNvSpPr>
          <p:nvPr>
            <p:ph sz="half" idx="1"/>
          </p:nvPr>
        </p:nvSpPr>
        <p:spPr>
          <a:xfrm>
            <a:off x="838200" y="1825625"/>
            <a:ext cx="8537448" cy="4351338"/>
          </a:xfrm>
        </p:spPr>
        <p:txBody>
          <a:bodyPr>
            <a:normAutofit/>
          </a:bodyPr>
          <a:lstStyle/>
          <a:p>
            <a:pPr marL="0" indent="0" algn="ctr">
              <a:buNone/>
            </a:pPr>
            <a:r>
              <a:rPr lang="es-CL" sz="2400" b="1" dirty="0"/>
              <a:t>¿Cuál es la diferencia del dato con la información? </a:t>
            </a:r>
            <a:endParaRPr lang="es-ES" sz="24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9" name="Rectángulo redondeado 8"/>
          <p:cNvSpPr/>
          <p:nvPr/>
        </p:nvSpPr>
        <p:spPr>
          <a:xfrm>
            <a:off x="8289619" y="2596675"/>
            <a:ext cx="1475232" cy="520700"/>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Información </a:t>
            </a:r>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00" y="2596675"/>
            <a:ext cx="2840883" cy="4261325"/>
          </a:xfrm>
          <a:prstGeom prst="rect">
            <a:avLst/>
          </a:prstGeom>
        </p:spPr>
      </p:pic>
      <p:sp>
        <p:nvSpPr>
          <p:cNvPr id="11" name="CuadroTexto 10"/>
          <p:cNvSpPr txBox="1"/>
          <p:nvPr/>
        </p:nvSpPr>
        <p:spPr>
          <a:xfrm>
            <a:off x="3143488" y="3436752"/>
            <a:ext cx="1819764" cy="923330"/>
          </a:xfrm>
          <a:prstGeom prst="rect">
            <a:avLst/>
          </a:prstGeom>
          <a:noFill/>
        </p:spPr>
        <p:txBody>
          <a:bodyPr wrap="square" rtlCol="0">
            <a:spAutoFit/>
          </a:bodyPr>
          <a:lstStyle/>
          <a:p>
            <a:r>
              <a:rPr lang="es-CL" dirty="0"/>
              <a:t>Nombre: julia</a:t>
            </a:r>
          </a:p>
          <a:p>
            <a:r>
              <a:rPr lang="es-CL" dirty="0"/>
              <a:t>Edad: 20 años</a:t>
            </a:r>
          </a:p>
          <a:p>
            <a:r>
              <a:rPr lang="es-CL" dirty="0"/>
              <a:t>Altura: 7,78 </a:t>
            </a:r>
            <a:r>
              <a:rPr lang="es-CL" dirty="0" err="1"/>
              <a:t>mt</a:t>
            </a:r>
            <a:r>
              <a:rPr lang="es-CL" dirty="0"/>
              <a:t> </a:t>
            </a:r>
          </a:p>
        </p:txBody>
      </p:sp>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054" y="3753349"/>
            <a:ext cx="3497994" cy="3121960"/>
          </a:xfrm>
          <a:prstGeom prst="rect">
            <a:avLst/>
          </a:prstGeom>
        </p:spPr>
      </p:pic>
      <p:sp>
        <p:nvSpPr>
          <p:cNvPr id="13" name="CuadroTexto 12"/>
          <p:cNvSpPr txBox="1"/>
          <p:nvPr/>
        </p:nvSpPr>
        <p:spPr>
          <a:xfrm>
            <a:off x="9982667" y="4360082"/>
            <a:ext cx="1765349" cy="923330"/>
          </a:xfrm>
          <a:prstGeom prst="rect">
            <a:avLst/>
          </a:prstGeom>
          <a:noFill/>
        </p:spPr>
        <p:txBody>
          <a:bodyPr wrap="square" rtlCol="0">
            <a:spAutoFit/>
          </a:bodyPr>
          <a:lstStyle/>
          <a:p>
            <a:pPr algn="ctr"/>
            <a:r>
              <a:rPr lang="es-CL" dirty="0"/>
              <a:t>Haremos nuevos convenios con los proveedores.</a:t>
            </a:r>
          </a:p>
        </p:txBody>
      </p:sp>
      <p:sp>
        <p:nvSpPr>
          <p:cNvPr id="12" name="CuadroTexto 11"/>
          <p:cNvSpPr txBox="1"/>
          <p:nvPr/>
        </p:nvSpPr>
        <p:spPr>
          <a:xfrm>
            <a:off x="5990485" y="3434127"/>
            <a:ext cx="2298120" cy="1200329"/>
          </a:xfrm>
          <a:prstGeom prst="rect">
            <a:avLst/>
          </a:prstGeom>
          <a:noFill/>
        </p:spPr>
        <p:txBody>
          <a:bodyPr wrap="square" rtlCol="0">
            <a:spAutoFit/>
          </a:bodyPr>
          <a:lstStyle/>
          <a:p>
            <a:pPr algn="ctr"/>
            <a:r>
              <a:rPr lang="es-CL" dirty="0"/>
              <a:t>El promedio de ventas indica que debemos invertir más el próximo semestre.</a:t>
            </a:r>
          </a:p>
        </p:txBody>
      </p:sp>
      <p:sp>
        <p:nvSpPr>
          <p:cNvPr id="2" name="Rectángulo redondeado 1"/>
          <p:cNvSpPr/>
          <p:nvPr/>
        </p:nvSpPr>
        <p:spPr>
          <a:xfrm>
            <a:off x="2887861" y="2596800"/>
            <a:ext cx="1475232" cy="520700"/>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Dato </a:t>
            </a:r>
          </a:p>
        </p:txBody>
      </p:sp>
    </p:spTree>
    <p:extLst>
      <p:ext uri="{BB962C8B-B14F-4D97-AF65-F5344CB8AC3E}">
        <p14:creationId xmlns:p14="http://schemas.microsoft.com/office/powerpoint/2010/main" val="170603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2" name="Título 1"/>
          <p:cNvSpPr>
            <a:spLocks noGrp="1"/>
          </p:cNvSpPr>
          <p:nvPr>
            <p:ph type="title"/>
          </p:nvPr>
        </p:nvSpPr>
        <p:spPr>
          <a:xfrm>
            <a:off x="838200" y="913774"/>
            <a:ext cx="10515600" cy="805056"/>
          </a:xfrm>
        </p:spPr>
        <p:txBody>
          <a:bodyPr>
            <a:normAutofit/>
          </a:bodyPr>
          <a:lstStyle/>
          <a:p>
            <a:r>
              <a:rPr lang="es-CL" sz="3200" b="1" dirty="0"/>
              <a:t>Tema 1. Enfoque tradicional de procesamiento de datos</a:t>
            </a:r>
            <a:endParaRPr lang="es-ES" sz="3200" dirty="0"/>
          </a:p>
        </p:txBody>
      </p:sp>
      <p:sp>
        <p:nvSpPr>
          <p:cNvPr id="3" name="CuadroTexto 2"/>
          <p:cNvSpPr txBox="1"/>
          <p:nvPr/>
        </p:nvSpPr>
        <p:spPr>
          <a:xfrm>
            <a:off x="4218432" y="1718830"/>
            <a:ext cx="3718560" cy="369332"/>
          </a:xfrm>
          <a:prstGeom prst="rect">
            <a:avLst/>
          </a:prstGeom>
          <a:noFill/>
        </p:spPr>
        <p:txBody>
          <a:bodyPr wrap="square" rtlCol="0">
            <a:spAutoFit/>
          </a:bodyPr>
          <a:lstStyle/>
          <a:p>
            <a:r>
              <a:rPr lang="es-CL" b="1" dirty="0"/>
              <a:t>¿Qué es una base de datos? </a:t>
            </a:r>
          </a:p>
        </p:txBody>
      </p:sp>
      <p:sp>
        <p:nvSpPr>
          <p:cNvPr id="6" name="Rectángulo redondeado 5"/>
          <p:cNvSpPr/>
          <p:nvPr/>
        </p:nvSpPr>
        <p:spPr>
          <a:xfrm>
            <a:off x="4949952" y="3174388"/>
            <a:ext cx="2048256" cy="824588"/>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t>Base de datos </a:t>
            </a:r>
          </a:p>
        </p:txBody>
      </p:sp>
      <p:sp>
        <p:nvSpPr>
          <p:cNvPr id="7" name="Rectángulo redondeado 6"/>
          <p:cNvSpPr/>
          <p:nvPr/>
        </p:nvSpPr>
        <p:spPr>
          <a:xfrm>
            <a:off x="8025384" y="5379186"/>
            <a:ext cx="2414016" cy="890551"/>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t>Compartir</a:t>
            </a:r>
          </a:p>
        </p:txBody>
      </p:sp>
      <p:sp>
        <p:nvSpPr>
          <p:cNvPr id="8" name="Rectángulo redondeado 7"/>
          <p:cNvSpPr/>
          <p:nvPr/>
        </p:nvSpPr>
        <p:spPr>
          <a:xfrm>
            <a:off x="1609344" y="5449291"/>
            <a:ext cx="2414016" cy="820446"/>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t>Integrar </a:t>
            </a:r>
          </a:p>
        </p:txBody>
      </p:sp>
      <p:sp>
        <p:nvSpPr>
          <p:cNvPr id="9" name="Rectángulo redondeado 8"/>
          <p:cNvSpPr/>
          <p:nvPr/>
        </p:nvSpPr>
        <p:spPr>
          <a:xfrm>
            <a:off x="4767072" y="4367515"/>
            <a:ext cx="2414016" cy="890551"/>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dirty="0"/>
              <a:t>Tiene dos propiedades </a:t>
            </a:r>
          </a:p>
        </p:txBody>
      </p:sp>
      <p:cxnSp>
        <p:nvCxnSpPr>
          <p:cNvPr id="11" name="Conector recto de flecha 10"/>
          <p:cNvCxnSpPr>
            <a:stCxn id="6" idx="2"/>
          </p:cNvCxnSpPr>
          <p:nvPr/>
        </p:nvCxnSpPr>
        <p:spPr>
          <a:xfrm>
            <a:off x="5974080" y="3998976"/>
            <a:ext cx="0" cy="2834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a:stCxn id="9" idx="1"/>
          </p:cNvCxnSpPr>
          <p:nvPr/>
        </p:nvCxnSpPr>
        <p:spPr>
          <a:xfrm flipH="1">
            <a:off x="2926080" y="4812791"/>
            <a:ext cx="1840992" cy="56639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9" idx="3"/>
          </p:cNvCxnSpPr>
          <p:nvPr/>
        </p:nvCxnSpPr>
        <p:spPr>
          <a:xfrm>
            <a:off x="7181088" y="4812791"/>
            <a:ext cx="2157984" cy="44527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268224" y="2119580"/>
            <a:ext cx="10277856" cy="369332"/>
          </a:xfrm>
          <a:prstGeom prst="rect">
            <a:avLst/>
          </a:prstGeom>
          <a:noFill/>
        </p:spPr>
        <p:txBody>
          <a:bodyPr wrap="square" rtlCol="0">
            <a:spAutoFit/>
          </a:bodyPr>
          <a:lstStyle/>
          <a:p>
            <a:r>
              <a:rPr lang="es-CL" dirty="0"/>
              <a:t>Es un conjunto de datos que permiten satisfacer las necesidades de información de una organización. </a:t>
            </a:r>
          </a:p>
        </p:txBody>
      </p:sp>
      <p:sp>
        <p:nvSpPr>
          <p:cNvPr id="17" name="CuadroTexto 16"/>
          <p:cNvSpPr txBox="1"/>
          <p:nvPr/>
        </p:nvSpPr>
        <p:spPr>
          <a:xfrm>
            <a:off x="4754880" y="2582418"/>
            <a:ext cx="3182112" cy="369332"/>
          </a:xfrm>
          <a:prstGeom prst="rect">
            <a:avLst/>
          </a:prstGeom>
          <a:noFill/>
        </p:spPr>
        <p:txBody>
          <a:bodyPr wrap="square" rtlCol="0">
            <a:spAutoFit/>
          </a:bodyPr>
          <a:lstStyle/>
          <a:p>
            <a:r>
              <a:rPr lang="es-CL" u="sng" dirty="0"/>
              <a:t>Propiedades de una BD</a:t>
            </a:r>
          </a:p>
        </p:txBody>
      </p:sp>
    </p:spTree>
    <p:extLst>
      <p:ext uri="{BB962C8B-B14F-4D97-AF65-F5344CB8AC3E}">
        <p14:creationId xmlns:p14="http://schemas.microsoft.com/office/powerpoint/2010/main" val="869566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e 14"/>
          <p:cNvSpPr/>
          <p:nvPr/>
        </p:nvSpPr>
        <p:spPr>
          <a:xfrm>
            <a:off x="4019257" y="2432904"/>
            <a:ext cx="4153487" cy="4153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3" name="CuadroTexto 2"/>
          <p:cNvSpPr txBox="1"/>
          <p:nvPr/>
        </p:nvSpPr>
        <p:spPr>
          <a:xfrm>
            <a:off x="4232499" y="1605419"/>
            <a:ext cx="3950208" cy="369332"/>
          </a:xfrm>
          <a:prstGeom prst="rect">
            <a:avLst/>
          </a:prstGeom>
          <a:noFill/>
        </p:spPr>
        <p:txBody>
          <a:bodyPr wrap="square" rtlCol="0">
            <a:spAutoFit/>
          </a:bodyPr>
          <a:lstStyle/>
          <a:p>
            <a:r>
              <a:rPr lang="es-CL" b="1" dirty="0"/>
              <a:t>Funcionamiento de una base de datos</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900" y="2709623"/>
            <a:ext cx="1157105" cy="591761"/>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599" y="3874035"/>
            <a:ext cx="473060" cy="868454"/>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0838" y="5575152"/>
            <a:ext cx="799120" cy="674435"/>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210" y="5496235"/>
            <a:ext cx="636441" cy="702054"/>
          </a:xfrm>
          <a:prstGeom prst="rect">
            <a:avLst/>
          </a:prstGeom>
        </p:spPr>
      </p:pic>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737" y="3884932"/>
            <a:ext cx="487017" cy="846660"/>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654" y="3753991"/>
            <a:ext cx="1332693" cy="1476214"/>
          </a:xfrm>
          <a:prstGeom prst="rect">
            <a:avLst/>
          </a:prstGeom>
        </p:spPr>
      </p:pic>
      <p:sp>
        <p:nvSpPr>
          <p:cNvPr id="16" name="CuadroTexto 15"/>
          <p:cNvSpPr txBox="1"/>
          <p:nvPr/>
        </p:nvSpPr>
        <p:spPr>
          <a:xfrm>
            <a:off x="5368194" y="2084443"/>
            <a:ext cx="1312516" cy="307777"/>
          </a:xfrm>
          <a:prstGeom prst="rect">
            <a:avLst/>
          </a:prstGeom>
          <a:noFill/>
        </p:spPr>
        <p:txBody>
          <a:bodyPr wrap="square" rtlCol="0">
            <a:spAutoFit/>
          </a:bodyPr>
          <a:lstStyle/>
          <a:p>
            <a:pPr algn="ctr"/>
            <a:r>
              <a:rPr lang="es-CL" sz="1400" b="1" dirty="0"/>
              <a:t>TERMINAL</a:t>
            </a:r>
          </a:p>
        </p:txBody>
      </p:sp>
      <p:sp>
        <p:nvSpPr>
          <p:cNvPr id="17" name="CuadroTexto 16"/>
          <p:cNvSpPr txBox="1"/>
          <p:nvPr/>
        </p:nvSpPr>
        <p:spPr>
          <a:xfrm>
            <a:off x="2882501" y="4154374"/>
            <a:ext cx="1312516" cy="307777"/>
          </a:xfrm>
          <a:prstGeom prst="rect">
            <a:avLst/>
          </a:prstGeom>
          <a:noFill/>
        </p:spPr>
        <p:txBody>
          <a:bodyPr wrap="square" rtlCol="0">
            <a:spAutoFit/>
          </a:bodyPr>
          <a:lstStyle/>
          <a:p>
            <a:pPr algn="ctr"/>
            <a:r>
              <a:rPr lang="es-CL" sz="1400" b="1" dirty="0"/>
              <a:t>TERMINAL</a:t>
            </a:r>
          </a:p>
        </p:txBody>
      </p:sp>
      <p:sp>
        <p:nvSpPr>
          <p:cNvPr id="18" name="CuadroTexto 17"/>
          <p:cNvSpPr txBox="1"/>
          <p:nvPr/>
        </p:nvSpPr>
        <p:spPr>
          <a:xfrm>
            <a:off x="4014068" y="6294496"/>
            <a:ext cx="1312516" cy="307777"/>
          </a:xfrm>
          <a:prstGeom prst="rect">
            <a:avLst/>
          </a:prstGeom>
          <a:noFill/>
        </p:spPr>
        <p:txBody>
          <a:bodyPr wrap="square" rtlCol="0">
            <a:spAutoFit/>
          </a:bodyPr>
          <a:lstStyle/>
          <a:p>
            <a:pPr algn="ctr"/>
            <a:r>
              <a:rPr lang="es-CL" sz="1400" b="1" dirty="0"/>
              <a:t>TERMINAL</a:t>
            </a:r>
          </a:p>
        </p:txBody>
      </p:sp>
      <p:sp>
        <p:nvSpPr>
          <p:cNvPr id="19" name="CuadroTexto 18"/>
          <p:cNvSpPr txBox="1"/>
          <p:nvPr/>
        </p:nvSpPr>
        <p:spPr>
          <a:xfrm>
            <a:off x="6904807" y="6294496"/>
            <a:ext cx="1312516" cy="307777"/>
          </a:xfrm>
          <a:prstGeom prst="rect">
            <a:avLst/>
          </a:prstGeom>
          <a:noFill/>
        </p:spPr>
        <p:txBody>
          <a:bodyPr wrap="square" rtlCol="0">
            <a:spAutoFit/>
          </a:bodyPr>
          <a:lstStyle/>
          <a:p>
            <a:pPr algn="ctr"/>
            <a:r>
              <a:rPr lang="es-CL" sz="1400" b="1" dirty="0"/>
              <a:t>USUARIOS</a:t>
            </a:r>
          </a:p>
        </p:txBody>
      </p:sp>
      <p:sp>
        <p:nvSpPr>
          <p:cNvPr id="20" name="CuadroTexto 19"/>
          <p:cNvSpPr txBox="1"/>
          <p:nvPr/>
        </p:nvSpPr>
        <p:spPr>
          <a:xfrm>
            <a:off x="8197594" y="4154374"/>
            <a:ext cx="1312516" cy="307777"/>
          </a:xfrm>
          <a:prstGeom prst="rect">
            <a:avLst/>
          </a:prstGeom>
          <a:noFill/>
        </p:spPr>
        <p:txBody>
          <a:bodyPr wrap="square" rtlCol="0">
            <a:spAutoFit/>
          </a:bodyPr>
          <a:lstStyle/>
          <a:p>
            <a:pPr algn="ctr"/>
            <a:r>
              <a:rPr lang="es-CL" sz="1400" b="1" dirty="0"/>
              <a:t>APLICACIONES</a:t>
            </a:r>
          </a:p>
        </p:txBody>
      </p:sp>
    </p:spTree>
    <p:extLst>
      <p:ext uri="{BB962C8B-B14F-4D97-AF65-F5344CB8AC3E}">
        <p14:creationId xmlns:p14="http://schemas.microsoft.com/office/powerpoint/2010/main" val="303794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26" name="CuadroTexto 25"/>
          <p:cNvSpPr txBox="1"/>
          <p:nvPr/>
        </p:nvSpPr>
        <p:spPr>
          <a:xfrm>
            <a:off x="3147646" y="1687589"/>
            <a:ext cx="5715000" cy="369332"/>
          </a:xfrm>
          <a:prstGeom prst="rect">
            <a:avLst/>
          </a:prstGeom>
          <a:noFill/>
        </p:spPr>
        <p:txBody>
          <a:bodyPr wrap="square" rtlCol="0">
            <a:spAutoFit/>
          </a:bodyPr>
          <a:lstStyle/>
          <a:p>
            <a:r>
              <a:rPr lang="es-CL" b="1" dirty="0"/>
              <a:t>Base de datos desde una perspectiva organizacional </a:t>
            </a:r>
          </a:p>
        </p:txBody>
      </p:sp>
      <p:grpSp>
        <p:nvGrpSpPr>
          <p:cNvPr id="44" name="Grupo 43"/>
          <p:cNvGrpSpPr/>
          <p:nvPr/>
        </p:nvGrpSpPr>
        <p:grpSpPr>
          <a:xfrm>
            <a:off x="731277" y="-479370"/>
            <a:ext cx="10674691" cy="9945368"/>
            <a:chOff x="1226577" y="-326970"/>
            <a:chExt cx="10674691" cy="9945368"/>
          </a:xfrm>
        </p:grpSpPr>
        <p:sp>
          <p:nvSpPr>
            <p:cNvPr id="5" name="Rectángulo 4"/>
            <p:cNvSpPr/>
            <p:nvPr/>
          </p:nvSpPr>
          <p:spPr>
            <a:xfrm>
              <a:off x="3183285" y="3376246"/>
              <a:ext cx="4477043" cy="2295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Conjunto de </a:t>
              </a:r>
              <a:r>
                <a:rPr lang="en-US" dirty="0" err="1">
                  <a:solidFill>
                    <a:schemeClr val="tx2">
                      <a:lumMod val="50000"/>
                    </a:schemeClr>
                  </a:solidFill>
                </a:rPr>
                <a:t>datos</a:t>
              </a:r>
              <a:r>
                <a:rPr lang="en-US" dirty="0">
                  <a:solidFill>
                    <a:schemeClr val="tx2">
                      <a:lumMod val="50000"/>
                    </a:schemeClr>
                  </a:solidFill>
                </a:rPr>
                <a:t> </a:t>
              </a:r>
              <a:r>
                <a:rPr lang="en-US" dirty="0" err="1">
                  <a:solidFill>
                    <a:schemeClr val="tx2">
                      <a:lumMod val="50000"/>
                    </a:schemeClr>
                  </a:solidFill>
                </a:rPr>
                <a:t>operacionales</a:t>
              </a:r>
              <a:r>
                <a:rPr lang="en-US" dirty="0">
                  <a:solidFill>
                    <a:schemeClr val="tx2">
                      <a:lumMod val="50000"/>
                    </a:schemeClr>
                  </a:solidFill>
                </a:rPr>
                <a:t> </a:t>
              </a:r>
              <a:r>
                <a:rPr lang="en-US" dirty="0" err="1">
                  <a:solidFill>
                    <a:schemeClr val="tx2">
                      <a:lumMod val="50000"/>
                    </a:schemeClr>
                  </a:solidFill>
                </a:rPr>
                <a:t>relevantes</a:t>
              </a:r>
              <a:r>
                <a:rPr lang="en-US" dirty="0">
                  <a:solidFill>
                    <a:schemeClr val="tx2">
                      <a:lumMod val="50000"/>
                    </a:schemeClr>
                  </a:solidFill>
                </a:rPr>
                <a:t> para la </a:t>
              </a:r>
              <a:r>
                <a:rPr lang="en-US" dirty="0" err="1">
                  <a:solidFill>
                    <a:schemeClr val="tx2">
                      <a:lumMod val="50000"/>
                    </a:schemeClr>
                  </a:solidFill>
                </a:rPr>
                <a:t>toma</a:t>
              </a:r>
              <a:r>
                <a:rPr lang="en-US" dirty="0">
                  <a:solidFill>
                    <a:schemeClr val="tx2">
                      <a:lumMod val="50000"/>
                    </a:schemeClr>
                  </a:solidFill>
                </a:rPr>
                <a:t> de </a:t>
              </a:r>
              <a:r>
                <a:rPr lang="en-US" dirty="0" err="1">
                  <a:solidFill>
                    <a:schemeClr val="tx2">
                      <a:lumMod val="50000"/>
                    </a:schemeClr>
                  </a:solidFill>
                </a:rPr>
                <a:t>decisiones</a:t>
              </a:r>
              <a:r>
                <a:rPr lang="en-US" dirty="0">
                  <a:solidFill>
                    <a:schemeClr val="tx2">
                      <a:lumMod val="50000"/>
                    </a:schemeClr>
                  </a:solidFill>
                </a:rPr>
                <a:t> </a:t>
              </a:r>
              <a:r>
                <a:rPr lang="en-US" dirty="0" err="1">
                  <a:solidFill>
                    <a:schemeClr val="tx2">
                      <a:lumMod val="50000"/>
                    </a:schemeClr>
                  </a:solidFill>
                </a:rPr>
                <a:t>involucradas</a:t>
              </a:r>
              <a:r>
                <a:rPr lang="en-US" dirty="0">
                  <a:solidFill>
                    <a:schemeClr val="tx2">
                      <a:lumMod val="50000"/>
                    </a:schemeClr>
                  </a:solidFill>
                </a:rPr>
                <a:t> </a:t>
              </a:r>
              <a:r>
                <a:rPr lang="en-US" dirty="0" err="1">
                  <a:solidFill>
                    <a:schemeClr val="tx2">
                      <a:lumMod val="50000"/>
                    </a:schemeClr>
                  </a:solidFill>
                </a:rPr>
                <a:t>en</a:t>
              </a:r>
              <a:r>
                <a:rPr lang="en-US" dirty="0">
                  <a:solidFill>
                    <a:schemeClr val="tx2">
                      <a:lumMod val="50000"/>
                    </a:schemeClr>
                  </a:solidFill>
                </a:rPr>
                <a:t> </a:t>
              </a:r>
              <a:r>
                <a:rPr lang="en-US" dirty="0" err="1">
                  <a:solidFill>
                    <a:schemeClr val="tx2">
                      <a:lumMod val="50000"/>
                    </a:schemeClr>
                  </a:solidFill>
                </a:rPr>
                <a:t>algún</a:t>
              </a:r>
              <a:r>
                <a:rPr lang="en-US" dirty="0">
                  <a:solidFill>
                    <a:schemeClr val="tx2">
                      <a:lumMod val="50000"/>
                    </a:schemeClr>
                  </a:solidFill>
                </a:rPr>
                <a:t> </a:t>
              </a:r>
              <a:r>
                <a:rPr lang="en-US" dirty="0" err="1">
                  <a:solidFill>
                    <a:schemeClr val="tx2">
                      <a:lumMod val="50000"/>
                    </a:schemeClr>
                  </a:solidFill>
                </a:rPr>
                <a:t>nivel</a:t>
              </a:r>
              <a:r>
                <a:rPr lang="en-US" dirty="0">
                  <a:solidFill>
                    <a:schemeClr val="tx2">
                      <a:lumMod val="50000"/>
                    </a:schemeClr>
                  </a:solidFill>
                </a:rPr>
                <a:t> de la </a:t>
              </a:r>
              <a:r>
                <a:rPr lang="en-US" dirty="0" err="1">
                  <a:solidFill>
                    <a:schemeClr val="tx2">
                      <a:lumMod val="50000"/>
                    </a:schemeClr>
                  </a:solidFill>
                </a:rPr>
                <a:t>organización</a:t>
              </a:r>
              <a:r>
                <a:rPr lang="en-US" dirty="0">
                  <a:solidFill>
                    <a:schemeClr val="tx2">
                      <a:lumMod val="50000"/>
                    </a:schemeClr>
                  </a:solidFill>
                </a:rPr>
                <a:t>, y que van a </a:t>
              </a:r>
              <a:r>
                <a:rPr lang="en-US" dirty="0" err="1">
                  <a:solidFill>
                    <a:schemeClr val="tx2">
                      <a:lumMod val="50000"/>
                    </a:schemeClr>
                  </a:solidFill>
                </a:rPr>
                <a:t>permitir</a:t>
              </a:r>
              <a:r>
                <a:rPr lang="en-US" dirty="0">
                  <a:solidFill>
                    <a:schemeClr val="tx2">
                      <a:lumMod val="50000"/>
                    </a:schemeClr>
                  </a:solidFill>
                </a:rPr>
                <a:t> </a:t>
              </a:r>
              <a:r>
                <a:rPr lang="en-US" dirty="0" err="1">
                  <a:solidFill>
                    <a:schemeClr val="tx2">
                      <a:lumMod val="50000"/>
                    </a:schemeClr>
                  </a:solidFill>
                </a:rPr>
                <a:t>satisfacer</a:t>
              </a:r>
              <a:r>
                <a:rPr lang="en-US" dirty="0">
                  <a:solidFill>
                    <a:schemeClr val="tx2">
                      <a:lumMod val="50000"/>
                    </a:schemeClr>
                  </a:solidFill>
                </a:rPr>
                <a:t> </a:t>
              </a:r>
              <a:r>
                <a:rPr lang="en-US" dirty="0" err="1">
                  <a:solidFill>
                    <a:schemeClr val="tx2">
                      <a:lumMod val="50000"/>
                    </a:schemeClr>
                  </a:solidFill>
                </a:rPr>
                <a:t>diversos</a:t>
              </a:r>
              <a:r>
                <a:rPr lang="en-US" dirty="0">
                  <a:solidFill>
                    <a:schemeClr val="tx2">
                      <a:lumMod val="50000"/>
                    </a:schemeClr>
                  </a:solidFill>
                </a:rPr>
                <a:t> </a:t>
              </a:r>
              <a:r>
                <a:rPr lang="en-US" dirty="0" err="1">
                  <a:solidFill>
                    <a:schemeClr val="tx2">
                      <a:lumMod val="50000"/>
                    </a:schemeClr>
                  </a:solidFill>
                </a:rPr>
                <a:t>requerimientos</a:t>
              </a:r>
              <a:r>
                <a:rPr lang="en-US" dirty="0">
                  <a:solidFill>
                    <a:schemeClr val="tx2">
                      <a:lumMod val="50000"/>
                    </a:schemeClr>
                  </a:solidFill>
                </a:rPr>
                <a:t> </a:t>
              </a:r>
            </a:p>
            <a:p>
              <a:pPr algn="ctr"/>
              <a:r>
                <a:rPr lang="en-US" dirty="0">
                  <a:solidFill>
                    <a:schemeClr val="tx2">
                      <a:lumMod val="50000"/>
                    </a:schemeClr>
                  </a:solidFill>
                </a:rPr>
                <a:t>de </a:t>
              </a:r>
              <a:r>
                <a:rPr lang="en-US" dirty="0" err="1">
                  <a:solidFill>
                    <a:schemeClr val="tx2">
                      <a:lumMod val="50000"/>
                    </a:schemeClr>
                  </a:solidFill>
                </a:rPr>
                <a:t>informaci</a:t>
              </a:r>
              <a:r>
                <a:rPr lang="es-CL" dirty="0" err="1">
                  <a:solidFill>
                    <a:schemeClr val="tx2">
                      <a:lumMod val="50000"/>
                    </a:schemeClr>
                  </a:solidFill>
                </a:rPr>
                <a:t>ón</a:t>
              </a:r>
              <a:r>
                <a:rPr lang="es-CL" dirty="0">
                  <a:solidFill>
                    <a:schemeClr val="tx2">
                      <a:lumMod val="50000"/>
                    </a:schemeClr>
                  </a:solidFill>
                </a:rPr>
                <a:t>.</a:t>
              </a:r>
            </a:p>
          </p:txBody>
        </p:sp>
        <p:grpSp>
          <p:nvGrpSpPr>
            <p:cNvPr id="7" name="Grupo 6"/>
            <p:cNvGrpSpPr/>
            <p:nvPr/>
          </p:nvGrpSpPr>
          <p:grpSpPr>
            <a:xfrm>
              <a:off x="1226577" y="3709489"/>
              <a:ext cx="1506181" cy="1907903"/>
              <a:chOff x="575836" y="4042731"/>
              <a:chExt cx="1506181" cy="1907903"/>
            </a:xfrm>
          </p:grpSpPr>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90" y="4042731"/>
                <a:ext cx="1194072" cy="1473536"/>
              </a:xfrm>
              <a:prstGeom prst="rect">
                <a:avLst/>
              </a:prstGeom>
            </p:spPr>
          </p:pic>
          <p:sp>
            <p:nvSpPr>
              <p:cNvPr id="8" name="CuadroTexto 7"/>
              <p:cNvSpPr txBox="1"/>
              <p:nvPr/>
            </p:nvSpPr>
            <p:spPr>
              <a:xfrm>
                <a:off x="575836" y="5642857"/>
                <a:ext cx="1506181" cy="307777"/>
              </a:xfrm>
              <a:prstGeom prst="rect">
                <a:avLst/>
              </a:prstGeom>
              <a:noFill/>
            </p:spPr>
            <p:txBody>
              <a:bodyPr wrap="square" rtlCol="0">
                <a:spAutoFit/>
              </a:bodyPr>
              <a:lstStyle/>
              <a:p>
                <a:pPr algn="ctr"/>
                <a:r>
                  <a:rPr lang="es-CL" sz="1400" b="1" dirty="0"/>
                  <a:t>BASE DE DATOS</a:t>
                </a:r>
              </a:p>
            </p:txBody>
          </p:sp>
        </p:grpSp>
        <p:grpSp>
          <p:nvGrpSpPr>
            <p:cNvPr id="33" name="Grupo 32"/>
            <p:cNvGrpSpPr/>
            <p:nvPr/>
          </p:nvGrpSpPr>
          <p:grpSpPr>
            <a:xfrm>
              <a:off x="8341905" y="3587262"/>
              <a:ext cx="3559363" cy="2173607"/>
              <a:chOff x="8341905" y="3587262"/>
              <a:chExt cx="3559363" cy="2173607"/>
            </a:xfrm>
          </p:grpSpPr>
          <p:grpSp>
            <p:nvGrpSpPr>
              <p:cNvPr id="6" name="Grupo 5"/>
              <p:cNvGrpSpPr/>
              <p:nvPr/>
            </p:nvGrpSpPr>
            <p:grpSpPr>
              <a:xfrm>
                <a:off x="9952069" y="3687521"/>
                <a:ext cx="1824584" cy="1951838"/>
                <a:chOff x="8862645" y="4042731"/>
                <a:chExt cx="1824584" cy="1951838"/>
              </a:xfrm>
            </p:grpSpPr>
            <p:sp>
              <p:nvSpPr>
                <p:cNvPr id="10" name="Trapecio 9"/>
                <p:cNvSpPr/>
                <p:nvPr/>
              </p:nvSpPr>
              <p:spPr>
                <a:xfrm>
                  <a:off x="8862645" y="4042731"/>
                  <a:ext cx="1824583" cy="434367"/>
                </a:xfrm>
                <a:prstGeom prst="trapezoid">
                  <a:avLst>
                    <a:gd name="adj" fmla="val 5978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DIRECCIÓN</a:t>
                  </a:r>
                </a:p>
              </p:txBody>
            </p:sp>
            <p:sp>
              <p:nvSpPr>
                <p:cNvPr id="11" name="Rectángulo 10"/>
                <p:cNvSpPr/>
                <p:nvPr/>
              </p:nvSpPr>
              <p:spPr>
                <a:xfrm rot="16200000" flipH="1">
                  <a:off x="8340646" y="5076565"/>
                  <a:ext cx="144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MARKETING</a:t>
                  </a:r>
                </a:p>
              </p:txBody>
            </p:sp>
            <p:sp>
              <p:nvSpPr>
                <p:cNvPr id="12" name="Rectángulo 11"/>
                <p:cNvSpPr/>
                <p:nvPr/>
              </p:nvSpPr>
              <p:spPr>
                <a:xfrm rot="16200000" flipH="1">
                  <a:off x="8816840" y="5076567"/>
                  <a:ext cx="144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PRODUCCIÓN</a:t>
                  </a:r>
                </a:p>
              </p:txBody>
            </p:sp>
            <p:sp>
              <p:nvSpPr>
                <p:cNvPr id="13" name="Rectángulo 12"/>
                <p:cNvSpPr/>
                <p:nvPr/>
              </p:nvSpPr>
              <p:spPr>
                <a:xfrm rot="16200000" flipH="1">
                  <a:off x="9293034" y="5076568"/>
                  <a:ext cx="144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FINANZAS</a:t>
                  </a:r>
                </a:p>
              </p:txBody>
            </p:sp>
            <p:sp>
              <p:nvSpPr>
                <p:cNvPr id="14" name="Rectángulo 13"/>
                <p:cNvSpPr/>
                <p:nvPr/>
              </p:nvSpPr>
              <p:spPr>
                <a:xfrm rot="16200000" flipH="1">
                  <a:off x="9769229" y="5076569"/>
                  <a:ext cx="144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R.R.H.H.</a:t>
                  </a:r>
                </a:p>
              </p:txBody>
            </p:sp>
          </p:grpSp>
          <p:cxnSp>
            <p:nvCxnSpPr>
              <p:cNvPr id="16" name="Conector recto 15"/>
              <p:cNvCxnSpPr/>
              <p:nvPr/>
            </p:nvCxnSpPr>
            <p:spPr>
              <a:xfrm flipH="1">
                <a:off x="8341906" y="3587262"/>
                <a:ext cx="355936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8341905" y="3695421"/>
                <a:ext cx="1312516" cy="523220"/>
              </a:xfrm>
              <a:prstGeom prst="rect">
                <a:avLst/>
              </a:prstGeom>
              <a:noFill/>
            </p:spPr>
            <p:txBody>
              <a:bodyPr wrap="square" rtlCol="0">
                <a:spAutoFit/>
              </a:bodyPr>
              <a:lstStyle/>
              <a:p>
                <a:r>
                  <a:rPr lang="es-CL" sz="1400" b="1" dirty="0"/>
                  <a:t>NIVEL</a:t>
                </a:r>
              </a:p>
              <a:p>
                <a:r>
                  <a:rPr lang="es-CL" sz="1400" b="1" dirty="0"/>
                  <a:t>ESTRATÉGICO</a:t>
                </a:r>
              </a:p>
            </p:txBody>
          </p:sp>
          <p:cxnSp>
            <p:nvCxnSpPr>
              <p:cNvPr id="24" name="Conector recto 23"/>
              <p:cNvCxnSpPr/>
              <p:nvPr/>
            </p:nvCxnSpPr>
            <p:spPr>
              <a:xfrm flipH="1">
                <a:off x="8341906" y="4311798"/>
                <a:ext cx="355936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flipH="1">
                <a:off x="8341906" y="5036334"/>
                <a:ext cx="355936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flipH="1">
                <a:off x="8341906" y="5760869"/>
                <a:ext cx="355936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8341905" y="4443288"/>
                <a:ext cx="1312516" cy="523220"/>
              </a:xfrm>
              <a:prstGeom prst="rect">
                <a:avLst/>
              </a:prstGeom>
              <a:noFill/>
            </p:spPr>
            <p:txBody>
              <a:bodyPr wrap="square" rtlCol="0">
                <a:spAutoFit/>
              </a:bodyPr>
              <a:lstStyle/>
              <a:p>
                <a:r>
                  <a:rPr lang="es-CL" sz="1400" b="1" dirty="0"/>
                  <a:t>NIVEL</a:t>
                </a:r>
              </a:p>
              <a:p>
                <a:r>
                  <a:rPr lang="es-CL" sz="1400" b="1" dirty="0"/>
                  <a:t>TÉCNICO</a:t>
                </a:r>
              </a:p>
            </p:txBody>
          </p:sp>
          <p:sp>
            <p:nvSpPr>
              <p:cNvPr id="29" name="CuadroTexto 28"/>
              <p:cNvSpPr txBox="1"/>
              <p:nvPr/>
            </p:nvSpPr>
            <p:spPr>
              <a:xfrm>
                <a:off x="8341905" y="5148951"/>
                <a:ext cx="1312516" cy="523220"/>
              </a:xfrm>
              <a:prstGeom prst="rect">
                <a:avLst/>
              </a:prstGeom>
              <a:noFill/>
            </p:spPr>
            <p:txBody>
              <a:bodyPr wrap="square" rtlCol="0">
                <a:spAutoFit/>
              </a:bodyPr>
              <a:lstStyle/>
              <a:p>
                <a:r>
                  <a:rPr lang="es-CL" sz="1400" b="1" dirty="0"/>
                  <a:t>NIVEL</a:t>
                </a:r>
              </a:p>
              <a:p>
                <a:r>
                  <a:rPr lang="es-CL" sz="1400" b="1" dirty="0"/>
                  <a:t>OPERATIVO</a:t>
                </a:r>
              </a:p>
            </p:txBody>
          </p:sp>
          <p:cxnSp>
            <p:nvCxnSpPr>
              <p:cNvPr id="30" name="Conector recto de flecha 29"/>
              <p:cNvCxnSpPr/>
              <p:nvPr/>
            </p:nvCxnSpPr>
            <p:spPr>
              <a:xfrm>
                <a:off x="9654421" y="3699859"/>
                <a:ext cx="0" cy="464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9654421" y="4459459"/>
                <a:ext cx="0" cy="464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9654421" y="5177087"/>
                <a:ext cx="0" cy="464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2" name="Grupo 41"/>
            <p:cNvGrpSpPr/>
            <p:nvPr/>
          </p:nvGrpSpPr>
          <p:grpSpPr>
            <a:xfrm>
              <a:off x="3782688" y="3504873"/>
              <a:ext cx="4713280" cy="4008271"/>
              <a:chOff x="3782688" y="3409623"/>
              <a:chExt cx="4713280" cy="4008271"/>
            </a:xfrm>
          </p:grpSpPr>
          <p:pic>
            <p:nvPicPr>
              <p:cNvPr id="40" name="Imagen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317" y="3409623"/>
                <a:ext cx="342978" cy="419196"/>
              </a:xfrm>
              <a:prstGeom prst="rect">
                <a:avLst/>
              </a:prstGeom>
            </p:spPr>
          </p:pic>
          <p:sp>
            <p:nvSpPr>
              <p:cNvPr id="38" name="Arco 37"/>
              <p:cNvSpPr/>
              <p:nvPr/>
            </p:nvSpPr>
            <p:spPr>
              <a:xfrm rot="20197967">
                <a:off x="3782688" y="3455770"/>
                <a:ext cx="4713280" cy="3962124"/>
              </a:xfrm>
              <a:prstGeom prst="arc">
                <a:avLst>
                  <a:gd name="adj1" fmla="val 16379021"/>
                  <a:gd name="adj2" fmla="val 327968"/>
                </a:avLst>
              </a:prstGeom>
              <a:ln>
                <a:solidFill>
                  <a:schemeClr val="accent2"/>
                </a:solidFill>
                <a:prstDash val="sysDash"/>
                <a:headEnd type="triangle" w="med" len="lg"/>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grpSp>
        <p:sp>
          <p:nvSpPr>
            <p:cNvPr id="41" name="Arco 40"/>
            <p:cNvSpPr/>
            <p:nvPr/>
          </p:nvSpPr>
          <p:spPr>
            <a:xfrm rot="17055150">
              <a:off x="1738982" y="2428565"/>
              <a:ext cx="7241892" cy="7137773"/>
            </a:xfrm>
            <a:prstGeom prst="arc">
              <a:avLst>
                <a:gd name="adj1" fmla="val 17244080"/>
                <a:gd name="adj2" fmla="val 2419222"/>
              </a:avLst>
            </a:prstGeom>
            <a:ln>
              <a:solidFill>
                <a:schemeClr val="accent2"/>
              </a:solidFill>
              <a:prstDash val="sysDash"/>
              <a:headEnd type="triangle" w="med" len="lg"/>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3" name="Arco 42"/>
            <p:cNvSpPr/>
            <p:nvPr/>
          </p:nvSpPr>
          <p:spPr>
            <a:xfrm rot="4416310" flipV="1">
              <a:off x="2039861" y="-429926"/>
              <a:ext cx="6993039" cy="7198952"/>
            </a:xfrm>
            <a:prstGeom prst="arc">
              <a:avLst>
                <a:gd name="adj1" fmla="val 16455483"/>
                <a:gd name="adj2" fmla="val 2137235"/>
              </a:avLst>
            </a:prstGeom>
            <a:ln>
              <a:solidFill>
                <a:schemeClr val="accent2"/>
              </a:solidFill>
              <a:prstDash val="sysDash"/>
              <a:headEnd type="triangle" w="med" len="lg"/>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grpSp>
    </p:spTree>
    <p:extLst>
      <p:ext uri="{BB962C8B-B14F-4D97-AF65-F5344CB8AC3E}">
        <p14:creationId xmlns:p14="http://schemas.microsoft.com/office/powerpoint/2010/main" val="327996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5632"/>
            <a:ext cx="10515600" cy="805056"/>
          </a:xfrm>
        </p:spPr>
        <p:txBody>
          <a:bodyPr>
            <a:normAutofit/>
          </a:bodyPr>
          <a:lstStyle/>
          <a:p>
            <a:r>
              <a:rPr lang="es-CL" sz="3200" b="1" dirty="0"/>
              <a:t>Tema 1. Enfoque tradicional de procesamiento de datos</a:t>
            </a:r>
            <a:endParaRPr lang="es-ES" sz="3200" dirty="0"/>
          </a:p>
        </p:txBody>
      </p:sp>
      <p:pic>
        <p:nvPicPr>
          <p:cNvPr id="4" name="Imagen 3"/>
          <p:cNvPicPr>
            <a:picLocks noChangeAspect="1"/>
          </p:cNvPicPr>
          <p:nvPr/>
        </p:nvPicPr>
        <p:blipFill>
          <a:blip r:embed="rId3"/>
          <a:stretch>
            <a:fillRect/>
          </a:stretch>
        </p:blipFill>
        <p:spPr>
          <a:xfrm>
            <a:off x="0" y="-6466"/>
            <a:ext cx="12192000" cy="892098"/>
          </a:xfrm>
          <a:prstGeom prst="rect">
            <a:avLst/>
          </a:prstGeom>
        </p:spPr>
      </p:pic>
      <p:sp>
        <p:nvSpPr>
          <p:cNvPr id="6" name="CuadroTexto 5"/>
          <p:cNvSpPr txBox="1"/>
          <p:nvPr/>
        </p:nvSpPr>
        <p:spPr>
          <a:xfrm>
            <a:off x="3147646" y="2046959"/>
            <a:ext cx="5715000" cy="369332"/>
          </a:xfrm>
          <a:prstGeom prst="rect">
            <a:avLst/>
          </a:prstGeom>
          <a:noFill/>
        </p:spPr>
        <p:txBody>
          <a:bodyPr wrap="square" rtlCol="0">
            <a:spAutoFit/>
          </a:bodyPr>
          <a:lstStyle/>
          <a:p>
            <a:r>
              <a:rPr lang="es-CL" b="1" dirty="0"/>
              <a:t>Base de datos desde una perspectiva organizacional </a:t>
            </a:r>
          </a:p>
        </p:txBody>
      </p:sp>
      <p:graphicFrame>
        <p:nvGraphicFramePr>
          <p:cNvPr id="5" name="Diagrama 4"/>
          <p:cNvGraphicFramePr/>
          <p:nvPr>
            <p:extLst>
              <p:ext uri="{D42A27DB-BD31-4B8C-83A1-F6EECF244321}">
                <p14:modId xmlns:p14="http://schemas.microsoft.com/office/powerpoint/2010/main" val="4197889019"/>
              </p:ext>
            </p:extLst>
          </p:nvPr>
        </p:nvGraphicFramePr>
        <p:xfrm>
          <a:off x="2943225" y="2772562"/>
          <a:ext cx="6123842" cy="35826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3966036"/>
      </p:ext>
    </p:extLst>
  </p:cSld>
  <p:clrMapOvr>
    <a:masterClrMapping/>
  </p:clrMapOvr>
</p:sld>
</file>

<file path=ppt/theme/theme1.xml><?xml version="1.0" encoding="utf-8"?>
<a:theme xmlns:a="http://schemas.openxmlformats.org/drawingml/2006/main" name="Tema de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stado xmlns="a150fe00-1c53-46dc-80fb-b2dbdb01b085">Diseño Gráfico OK</Estado>
    <Fecha_x0020_de_x0020_Vencimiento xmlns="a150fe00-1c53-46dc-80fb-b2dbdb01b085" xsi:nil="true"/>
    <Asignado_x0020_a xmlns="a150fe00-1c53-46dc-80fb-b2dbdb01b085">
      <UserInfo>
        <DisplayName>Brenda Aguilar Bastías</DisplayName>
        <AccountId>7412</AccountId>
        <AccountType/>
      </UserInfo>
    </Asignado_x0020_a>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96708DD91543546AD12204098C89772" ma:contentTypeVersion="6" ma:contentTypeDescription="Crear nuevo documento." ma:contentTypeScope="" ma:versionID="d089fe28a85e2dabd80ff7e3a4bd6295">
  <xsd:schema xmlns:xsd="http://www.w3.org/2001/XMLSchema" xmlns:xs="http://www.w3.org/2001/XMLSchema" xmlns:p="http://schemas.microsoft.com/office/2006/metadata/properties" xmlns:ns2="a150fe00-1c53-46dc-80fb-b2dbdb01b085" targetNamespace="http://schemas.microsoft.com/office/2006/metadata/properties" ma:root="true" ma:fieldsID="a84bb8936301433f857d1fe2e5f94ee9" ns2:_="">
    <xsd:import namespace="a150fe00-1c53-46dc-80fb-b2dbdb01b085"/>
    <xsd:element name="properties">
      <xsd:complexType>
        <xsd:sequence>
          <xsd:element name="documentManagement">
            <xsd:complexType>
              <xsd:all>
                <xsd:element ref="ns2:Estado" minOccurs="0"/>
                <xsd:element ref="ns2:Asignado_x0020_a" minOccurs="0"/>
                <xsd:element ref="ns2:Fecha_x0020_de_x0020_Vencimient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50fe00-1c53-46dc-80fb-b2dbdb01b085" elementFormDefault="qualified">
    <xsd:import namespace="http://schemas.microsoft.com/office/2006/documentManagement/types"/>
    <xsd:import namespace="http://schemas.microsoft.com/office/infopath/2007/PartnerControls"/>
    <xsd:element name="Estado" ma:index="8" nillable="true" ma:displayName="Estado" ma:default="En Desarrollo" ma:format="Dropdown" ma:internalName="Estado">
      <xsd:simpleType>
        <xsd:restriction base="dms:Choice">
          <xsd:enumeration value="En Desarrollo"/>
          <xsd:enumeration value="En Edición"/>
          <xsd:enumeration value="Edición OK"/>
          <xsd:enumeration value="En Diseño Gráfico"/>
          <xsd:enumeration value="Diseño Gráfico OK"/>
          <xsd:enumeration value="Finalizado"/>
        </xsd:restriction>
      </xsd:simpleType>
    </xsd:element>
    <xsd:element name="Asignado_x0020_a" ma:index="9" nillable="true" ma:displayName="Asignado a" ma:list="UserInfo" ma:SharePointGroup="0" ma:internalName="Asignado_x0020_a"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echa_x0020_de_x0020_Vencimiento" ma:index="10" nillable="true" ma:displayName="Fecha de Vencimiento" ma:format="DateOnly" ma:internalName="Fecha_x0020_de_x0020_Vencimiento">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3B88A1-3F80-4687-9DD6-91EDBCD48BC2}">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elements/1.1/"/>
    <ds:schemaRef ds:uri="http://purl.org/dc/terms/"/>
    <ds:schemaRef ds:uri="a150fe00-1c53-46dc-80fb-b2dbdb01b085"/>
    <ds:schemaRef ds:uri="http://www.w3.org/XML/1998/namespace"/>
  </ds:schemaRefs>
</ds:datastoreItem>
</file>

<file path=customXml/itemProps2.xml><?xml version="1.0" encoding="utf-8"?>
<ds:datastoreItem xmlns:ds="http://schemas.openxmlformats.org/officeDocument/2006/customXml" ds:itemID="{424A60E4-0EBE-4CA4-8447-3205CB294770}">
  <ds:schemaRefs>
    <ds:schemaRef ds:uri="http://schemas.microsoft.com/sharepoint/v3/contenttype/forms"/>
  </ds:schemaRefs>
</ds:datastoreItem>
</file>

<file path=customXml/itemProps3.xml><?xml version="1.0" encoding="utf-8"?>
<ds:datastoreItem xmlns:ds="http://schemas.openxmlformats.org/officeDocument/2006/customXml" ds:itemID="{B1932C2A-6C8B-4CF5-AE39-5623ED321D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50fe00-1c53-46dc-80fb-b2dbdb01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1623</TotalTime>
  <Words>4099</Words>
  <Application>Microsoft Office PowerPoint</Application>
  <PresentationFormat>Panorámica</PresentationFormat>
  <Paragraphs>361</Paragraphs>
  <Slides>20</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Calibri Light</vt:lpstr>
      <vt:lpstr>Myriad pro</vt:lpstr>
      <vt:lpstr>Tema de Office</vt:lpstr>
      <vt:lpstr>Presentación de PowerPoint</vt:lpstr>
      <vt:lpstr>Presentación de PowerPoint</vt:lpstr>
      <vt:lpstr>Contextualización de los enfoques </vt:lpstr>
      <vt:lpstr>Tema 1. Enfoque tradicional de procesamiento de datos</vt:lpstr>
      <vt:lpstr>Tema 1. Enfoque tradicional de procesamiento de datos</vt:lpstr>
      <vt:lpstr>Tema 1. Enfoque tradicional de procesamiento de datos</vt:lpstr>
      <vt:lpstr>Tema 1. Enfoque tradicional de procesamiento de datos</vt:lpstr>
      <vt:lpstr>Tema 1. Enfoque tradicional de procesamiento de datos</vt:lpstr>
      <vt:lpstr>Tema 1. Enfoque tradicional de procesamiento de datos</vt:lpstr>
      <vt:lpstr>Tema 1. Enfoque tradicional de procesamiento de datos</vt:lpstr>
      <vt:lpstr>Tema 1. Enfoque tradicional de procesamiento de datos</vt:lpstr>
      <vt:lpstr>Tema 2. Enfoque de base de datos</vt:lpstr>
      <vt:lpstr>Tema 2. Enfoque de base de datos</vt:lpstr>
      <vt:lpstr>Tema 2. Enfoque de base de datos</vt:lpstr>
      <vt:lpstr>Tema 2. Enfoque de base de datos</vt:lpstr>
      <vt:lpstr>Tema 2. Enfoque de base de datos</vt:lpstr>
      <vt:lpstr>Tema 2. Enfoque de base de datos</vt:lpstr>
      <vt:lpstr>Tema 2. Enfoque de base de datos</vt:lpstr>
      <vt:lpstr>Tema 2. Enfoque de base de datos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 --</dc:creator>
  <cp:lastModifiedBy>JOCELYN GONZALEZ CORTES</cp:lastModifiedBy>
  <cp:revision>133</cp:revision>
  <dcterms:created xsi:type="dcterms:W3CDTF">2017-05-09T02:54:13Z</dcterms:created>
  <dcterms:modified xsi:type="dcterms:W3CDTF">2021-03-23T18:42:05Z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0x010100696708DD91543546AD12204098C89772</vt:lpwstr>
  </property>
</Properties>
</file>